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19"/>
  </p:notesMasterIdLst>
  <p:sldIdLst>
    <p:sldId id="256" r:id="rId2"/>
    <p:sldId id="285" r:id="rId3"/>
    <p:sldId id="288" r:id="rId4"/>
    <p:sldId id="291" r:id="rId5"/>
    <p:sldId id="273" r:id="rId6"/>
    <p:sldId id="290" r:id="rId7"/>
    <p:sldId id="289" r:id="rId8"/>
    <p:sldId id="257" r:id="rId9"/>
    <p:sldId id="292" r:id="rId10"/>
    <p:sldId id="287" r:id="rId11"/>
    <p:sldId id="261" r:id="rId12"/>
    <p:sldId id="260" r:id="rId13"/>
    <p:sldId id="293" r:id="rId14"/>
    <p:sldId id="262" r:id="rId15"/>
    <p:sldId id="268" r:id="rId16"/>
    <p:sldId id="269" r:id="rId17"/>
    <p:sldId id="278" r:id="rId18"/>
  </p:sldIdLst>
  <p:sldSz cx="9144000" cy="5143500" type="screen16x9"/>
  <p:notesSz cx="6858000" cy="9144000"/>
  <p:embeddedFontLst>
    <p:embeddedFont>
      <p:font typeface="Lexend Deca" pitchFamily="2" charset="77"/>
      <p:regular r:id="rId20"/>
    </p:embeddedFont>
    <p:embeddedFont>
      <p:font typeface="Muli" pitchFamily="2" charset="77"/>
      <p:regular r:id="rId21"/>
      <p:bold r:id="rId22"/>
      <p:italic r:id="rId23"/>
      <p:boldItalic r:id="rId24"/>
    </p:embeddedFont>
    <p:embeddedFont>
      <p:font typeface="Muli Regular"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5B075A-F8CD-4476-8E3D-4FFE48EF63DD}">
  <a:tblStyle styleId="{D55B075A-F8CD-4476-8E3D-4FFE48EF63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p:restoredTop sz="94715"/>
  </p:normalViewPr>
  <p:slideViewPr>
    <p:cSldViewPr snapToGrid="0" snapToObjects="1">
      <p:cViewPr varScale="1">
        <p:scale>
          <a:sx n="156" d="100"/>
          <a:sy n="156" d="100"/>
        </p:scale>
        <p:origin x="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8581A-EF87-C04C-8182-343A25BFF136}" type="doc">
      <dgm:prSet loTypeId="urn:microsoft.com/office/officeart/2005/8/layout/hierarchy1" loCatId="" qsTypeId="urn:microsoft.com/office/officeart/2005/8/quickstyle/simple3" qsCatId="simple" csTypeId="urn:microsoft.com/office/officeart/2005/8/colors/accent1_2" csCatId="accent1" phldr="1"/>
      <dgm:spPr/>
      <dgm:t>
        <a:bodyPr/>
        <a:lstStyle/>
        <a:p>
          <a:endParaRPr lang="en-US"/>
        </a:p>
      </dgm:t>
    </dgm:pt>
    <dgm:pt modelId="{71489A93-2072-CC4D-A76A-76823282A9EF}">
      <dgm:prSet phldrT="[Text]"/>
      <dgm:spPr/>
      <dgm:t>
        <a:bodyPr/>
        <a:lstStyle/>
        <a:p>
          <a:r>
            <a:rPr lang="en-US" dirty="0"/>
            <a:t>Alternating Least Squares (ALS) </a:t>
          </a:r>
        </a:p>
      </dgm:t>
    </dgm:pt>
    <dgm:pt modelId="{54F00B1F-E5B9-B04D-A9D9-01C1D1967F3C}" type="parTrans" cxnId="{D72AB569-9D1A-7F42-B69E-BDBB013A9F43}">
      <dgm:prSet/>
      <dgm:spPr/>
      <dgm:t>
        <a:bodyPr/>
        <a:lstStyle/>
        <a:p>
          <a:endParaRPr lang="en-US"/>
        </a:p>
      </dgm:t>
    </dgm:pt>
    <dgm:pt modelId="{9E96C71D-315F-7741-840A-E70382364D5F}" type="sibTrans" cxnId="{D72AB569-9D1A-7F42-B69E-BDBB013A9F43}">
      <dgm:prSet/>
      <dgm:spPr/>
      <dgm:t>
        <a:bodyPr/>
        <a:lstStyle/>
        <a:p>
          <a:endParaRPr lang="en-US"/>
        </a:p>
      </dgm:t>
    </dgm:pt>
    <dgm:pt modelId="{E5CCC8DF-23DA-AC4A-B4D2-85A94218DF53}">
      <dgm:prSet phldrT="[Text]" custT="1"/>
      <dgm:spPr/>
      <dgm:t>
        <a:bodyPr/>
        <a:lstStyle/>
        <a:p>
          <a:pPr marL="0" lvl="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gm:t>
    </dgm:pt>
    <dgm:pt modelId="{B3ECB44E-7B1B-924B-A9AB-290BB5A8E92E}" type="parTrans" cxnId="{2567773E-1817-5540-93ED-67B2F6D2502B}">
      <dgm:prSet/>
      <dgm:spPr/>
      <dgm:t>
        <a:bodyPr/>
        <a:lstStyle/>
        <a:p>
          <a:endParaRPr lang="en-US"/>
        </a:p>
      </dgm:t>
    </dgm:pt>
    <dgm:pt modelId="{AB5B3F36-7C90-0247-AEC6-73D391138F61}" type="sibTrans" cxnId="{2567773E-1817-5540-93ED-67B2F6D2502B}">
      <dgm:prSet/>
      <dgm:spPr/>
      <dgm:t>
        <a:bodyPr/>
        <a:lstStyle/>
        <a:p>
          <a:endParaRPr lang="en-US"/>
        </a:p>
      </dgm:t>
    </dgm:pt>
    <dgm:pt modelId="{0966FFBB-05EA-E64E-9891-BE666E5944C4}">
      <dgm:prSet phldrT="[Text]"/>
      <dgm:spPr/>
      <dgm:t>
        <a:bodyPr/>
        <a:lstStyle/>
        <a:p>
          <a:r>
            <a:rPr lang="en-US" dirty="0"/>
            <a:t>KNN</a:t>
          </a:r>
        </a:p>
      </dgm:t>
    </dgm:pt>
    <dgm:pt modelId="{460C942E-2CAB-CE47-B294-8E3ABC7920DC}" type="parTrans" cxnId="{B505E9A4-3995-1148-A41A-2325033C0521}">
      <dgm:prSet/>
      <dgm:spPr/>
      <dgm:t>
        <a:bodyPr/>
        <a:lstStyle/>
        <a:p>
          <a:endParaRPr lang="en-US"/>
        </a:p>
      </dgm:t>
    </dgm:pt>
    <dgm:pt modelId="{E32FEAA1-0A8A-8F4F-BEE8-810CB006AB3E}" type="sibTrans" cxnId="{B505E9A4-3995-1148-A41A-2325033C0521}">
      <dgm:prSet/>
      <dgm:spPr/>
      <dgm:t>
        <a:bodyPr/>
        <a:lstStyle/>
        <a:p>
          <a:endParaRPr lang="en-US"/>
        </a:p>
      </dgm:t>
    </dgm:pt>
    <dgm:pt modelId="{2BE2710B-2B59-7347-B5E1-00037B027B69}">
      <dgm:prSet phldrT="[Text]"/>
      <dgm:spPr/>
      <dgm:t>
        <a:bodyPr/>
        <a:lstStyle/>
        <a:p>
          <a:r>
            <a:rPr lang="en-US" dirty="0"/>
            <a:t>Kernel Ridge Regression</a:t>
          </a:r>
        </a:p>
      </dgm:t>
    </dgm:pt>
    <dgm:pt modelId="{EAD30258-F168-C841-BC7B-C64C661DDB46}" type="parTrans" cxnId="{B250A7A7-A074-DB43-804F-DA07086C664E}">
      <dgm:prSet/>
      <dgm:spPr/>
      <dgm:t>
        <a:bodyPr/>
        <a:lstStyle/>
        <a:p>
          <a:endParaRPr lang="en-US"/>
        </a:p>
      </dgm:t>
    </dgm:pt>
    <dgm:pt modelId="{1104CD2E-17A2-B946-87E8-88501DF6407F}" type="sibTrans" cxnId="{B250A7A7-A074-DB43-804F-DA07086C664E}">
      <dgm:prSet/>
      <dgm:spPr/>
      <dgm:t>
        <a:bodyPr/>
        <a:lstStyle/>
        <a:p>
          <a:endParaRPr lang="en-US"/>
        </a:p>
      </dgm:t>
    </dgm:pt>
    <dgm:pt modelId="{57082109-80EF-E64A-AD6F-A546E95A777B}" type="pres">
      <dgm:prSet presAssocID="{70E8581A-EF87-C04C-8182-343A25BFF136}" presName="hierChild1" presStyleCnt="0">
        <dgm:presLayoutVars>
          <dgm:chPref val="1"/>
          <dgm:dir/>
          <dgm:animOne val="branch"/>
          <dgm:animLvl val="lvl"/>
          <dgm:resizeHandles/>
        </dgm:presLayoutVars>
      </dgm:prSet>
      <dgm:spPr/>
    </dgm:pt>
    <dgm:pt modelId="{3027A728-5C1C-8144-B693-DC0BF3CDC6DA}" type="pres">
      <dgm:prSet presAssocID="{71489A93-2072-CC4D-A76A-76823282A9EF}" presName="hierRoot1" presStyleCnt="0"/>
      <dgm:spPr/>
    </dgm:pt>
    <dgm:pt modelId="{569DBBC6-4696-2B48-BC1C-69BE442AE579}" type="pres">
      <dgm:prSet presAssocID="{71489A93-2072-CC4D-A76A-76823282A9EF}" presName="composite" presStyleCnt="0"/>
      <dgm:spPr/>
    </dgm:pt>
    <dgm:pt modelId="{05CC5057-2FBE-7B49-837A-D2C4F3830519}" type="pres">
      <dgm:prSet presAssocID="{71489A93-2072-CC4D-A76A-76823282A9EF}" presName="background" presStyleLbl="node0" presStyleIdx="0" presStyleCnt="1"/>
      <dgm:spPr/>
    </dgm:pt>
    <dgm:pt modelId="{9B9841EA-9631-A449-A1F5-94EB8C9047D6}" type="pres">
      <dgm:prSet presAssocID="{71489A93-2072-CC4D-A76A-76823282A9EF}" presName="text" presStyleLbl="fgAcc0" presStyleIdx="0" presStyleCnt="1" custScaleX="253506" custScaleY="76139">
        <dgm:presLayoutVars>
          <dgm:chPref val="3"/>
        </dgm:presLayoutVars>
      </dgm:prSet>
      <dgm:spPr/>
    </dgm:pt>
    <dgm:pt modelId="{2E027719-6A9C-9C4A-8C65-5C9F288E723E}" type="pres">
      <dgm:prSet presAssocID="{71489A93-2072-CC4D-A76A-76823282A9EF}" presName="hierChild2" presStyleCnt="0"/>
      <dgm:spPr/>
    </dgm:pt>
    <dgm:pt modelId="{938F810C-80EF-4045-A1EB-EEEDC43B3D31}" type="pres">
      <dgm:prSet presAssocID="{B3ECB44E-7B1B-924B-A9AB-290BB5A8E92E}" presName="Name10" presStyleLbl="parChTrans1D2" presStyleIdx="0" presStyleCnt="1"/>
      <dgm:spPr/>
    </dgm:pt>
    <dgm:pt modelId="{B0DA21A9-2347-BE4A-8DFE-AB832832ECEE}" type="pres">
      <dgm:prSet presAssocID="{E5CCC8DF-23DA-AC4A-B4D2-85A94218DF53}" presName="hierRoot2" presStyleCnt="0"/>
      <dgm:spPr/>
    </dgm:pt>
    <dgm:pt modelId="{B1E881C4-995F-7340-AC6C-A3176E9B49B6}" type="pres">
      <dgm:prSet presAssocID="{E5CCC8DF-23DA-AC4A-B4D2-85A94218DF53}" presName="composite2" presStyleCnt="0"/>
      <dgm:spPr/>
    </dgm:pt>
    <dgm:pt modelId="{0BEB3CC4-0877-8143-898D-ECC52A9F5768}" type="pres">
      <dgm:prSet presAssocID="{E5CCC8DF-23DA-AC4A-B4D2-85A94218DF53}" presName="background2" presStyleLbl="node2" presStyleIdx="0" presStyleCnt="1"/>
      <dgm:spPr/>
    </dgm:pt>
    <dgm:pt modelId="{D900456B-1A96-7F45-83A9-77BFBE3FA911}" type="pres">
      <dgm:prSet presAssocID="{E5CCC8DF-23DA-AC4A-B4D2-85A94218DF53}" presName="text2" presStyleLbl="fgAcc2" presStyleIdx="0" presStyleCnt="1" custScaleX="180871" custScaleY="84809">
        <dgm:presLayoutVars>
          <dgm:chPref val="3"/>
        </dgm:presLayoutVars>
      </dgm:prSet>
      <dgm:spPr/>
    </dgm:pt>
    <dgm:pt modelId="{53A90F93-1FFA-FD46-B687-BBF6B7A4CE34}" type="pres">
      <dgm:prSet presAssocID="{E5CCC8DF-23DA-AC4A-B4D2-85A94218DF53}" presName="hierChild3" presStyleCnt="0"/>
      <dgm:spPr/>
    </dgm:pt>
    <dgm:pt modelId="{86951D87-05E6-0C43-B8B8-17F2B5D5B9A9}" type="pres">
      <dgm:prSet presAssocID="{460C942E-2CAB-CE47-B294-8E3ABC7920DC}" presName="Name17" presStyleLbl="parChTrans1D3" presStyleIdx="0" presStyleCnt="2"/>
      <dgm:spPr/>
    </dgm:pt>
    <dgm:pt modelId="{08622472-738D-324A-B58A-9C89C3899258}" type="pres">
      <dgm:prSet presAssocID="{0966FFBB-05EA-E64E-9891-BE666E5944C4}" presName="hierRoot3" presStyleCnt="0"/>
      <dgm:spPr/>
    </dgm:pt>
    <dgm:pt modelId="{761459D9-CF90-2C46-BE22-0721455DAA26}" type="pres">
      <dgm:prSet presAssocID="{0966FFBB-05EA-E64E-9891-BE666E5944C4}" presName="composite3" presStyleCnt="0"/>
      <dgm:spPr/>
    </dgm:pt>
    <dgm:pt modelId="{B575B6B6-B3D0-FF47-9FB5-7552FB6965B8}" type="pres">
      <dgm:prSet presAssocID="{0966FFBB-05EA-E64E-9891-BE666E5944C4}" presName="background3" presStyleLbl="node3" presStyleIdx="0" presStyleCnt="2"/>
      <dgm:spPr/>
    </dgm:pt>
    <dgm:pt modelId="{01EFB9FD-65A1-6B46-8676-B23B1E870A75}" type="pres">
      <dgm:prSet presAssocID="{0966FFBB-05EA-E64E-9891-BE666E5944C4}" presName="text3" presStyleLbl="fgAcc3" presStyleIdx="0" presStyleCnt="2" custScaleX="79880">
        <dgm:presLayoutVars>
          <dgm:chPref val="3"/>
        </dgm:presLayoutVars>
      </dgm:prSet>
      <dgm:spPr/>
    </dgm:pt>
    <dgm:pt modelId="{80E8C172-CF02-C346-B18F-56B3449BA907}" type="pres">
      <dgm:prSet presAssocID="{0966FFBB-05EA-E64E-9891-BE666E5944C4}" presName="hierChild4" presStyleCnt="0"/>
      <dgm:spPr/>
    </dgm:pt>
    <dgm:pt modelId="{16741D37-5A9B-6F42-961D-5AF2CCC47712}" type="pres">
      <dgm:prSet presAssocID="{EAD30258-F168-C841-BC7B-C64C661DDB46}" presName="Name17" presStyleLbl="parChTrans1D3" presStyleIdx="1" presStyleCnt="2"/>
      <dgm:spPr/>
    </dgm:pt>
    <dgm:pt modelId="{9C4CA3D3-3936-4E49-9F80-D54852525044}" type="pres">
      <dgm:prSet presAssocID="{2BE2710B-2B59-7347-B5E1-00037B027B69}" presName="hierRoot3" presStyleCnt="0"/>
      <dgm:spPr/>
    </dgm:pt>
    <dgm:pt modelId="{E0F2ED55-8F70-D042-9D7B-B8E33111149B}" type="pres">
      <dgm:prSet presAssocID="{2BE2710B-2B59-7347-B5E1-00037B027B69}" presName="composite3" presStyleCnt="0"/>
      <dgm:spPr/>
    </dgm:pt>
    <dgm:pt modelId="{105BA004-C308-6A42-8256-23142ED1B455}" type="pres">
      <dgm:prSet presAssocID="{2BE2710B-2B59-7347-B5E1-00037B027B69}" presName="background3" presStyleLbl="node3" presStyleIdx="1" presStyleCnt="2"/>
      <dgm:spPr/>
    </dgm:pt>
    <dgm:pt modelId="{15FACE4B-BFAC-8C45-BC7C-65AE141CC829}" type="pres">
      <dgm:prSet presAssocID="{2BE2710B-2B59-7347-B5E1-00037B027B69}" presName="text3" presStyleLbl="fgAcc3" presStyleIdx="1" presStyleCnt="2" custScaleX="136218" custLinFactNeighborX="25154" custLinFactNeighborY="9275">
        <dgm:presLayoutVars>
          <dgm:chPref val="3"/>
        </dgm:presLayoutVars>
      </dgm:prSet>
      <dgm:spPr/>
    </dgm:pt>
    <dgm:pt modelId="{CA8AAC77-ED3D-1644-9F68-30F79F383DF0}" type="pres">
      <dgm:prSet presAssocID="{2BE2710B-2B59-7347-B5E1-00037B027B69}" presName="hierChild4" presStyleCnt="0"/>
      <dgm:spPr/>
    </dgm:pt>
  </dgm:ptLst>
  <dgm:cxnLst>
    <dgm:cxn modelId="{3AFEDB0B-E848-EB4E-839E-9C19D58D92E7}" type="presOf" srcId="{2BE2710B-2B59-7347-B5E1-00037B027B69}" destId="{15FACE4B-BFAC-8C45-BC7C-65AE141CC829}" srcOrd="0" destOrd="0" presId="urn:microsoft.com/office/officeart/2005/8/layout/hierarchy1"/>
    <dgm:cxn modelId="{2567773E-1817-5540-93ED-67B2F6D2502B}" srcId="{71489A93-2072-CC4D-A76A-76823282A9EF}" destId="{E5CCC8DF-23DA-AC4A-B4D2-85A94218DF53}" srcOrd="0" destOrd="0" parTransId="{B3ECB44E-7B1B-924B-A9AB-290BB5A8E92E}" sibTransId="{AB5B3F36-7C90-0247-AEC6-73D391138F61}"/>
    <dgm:cxn modelId="{7BAE5043-6847-1043-BF64-C4D41D084AD7}" type="presOf" srcId="{EAD30258-F168-C841-BC7B-C64C661DDB46}" destId="{16741D37-5A9B-6F42-961D-5AF2CCC47712}" srcOrd="0" destOrd="0" presId="urn:microsoft.com/office/officeart/2005/8/layout/hierarchy1"/>
    <dgm:cxn modelId="{61DA7965-80D3-F842-972A-88DC51A2FF7E}" type="presOf" srcId="{B3ECB44E-7B1B-924B-A9AB-290BB5A8E92E}" destId="{938F810C-80EF-4045-A1EB-EEEDC43B3D31}" srcOrd="0" destOrd="0" presId="urn:microsoft.com/office/officeart/2005/8/layout/hierarchy1"/>
    <dgm:cxn modelId="{D72AB569-9D1A-7F42-B69E-BDBB013A9F43}" srcId="{70E8581A-EF87-C04C-8182-343A25BFF136}" destId="{71489A93-2072-CC4D-A76A-76823282A9EF}" srcOrd="0" destOrd="0" parTransId="{54F00B1F-E5B9-B04D-A9D9-01C1D1967F3C}" sibTransId="{9E96C71D-315F-7741-840A-E70382364D5F}"/>
    <dgm:cxn modelId="{C3C70578-58C5-8C42-BD10-E65060D36E4C}" type="presOf" srcId="{460C942E-2CAB-CE47-B294-8E3ABC7920DC}" destId="{86951D87-05E6-0C43-B8B8-17F2B5D5B9A9}" srcOrd="0" destOrd="0" presId="urn:microsoft.com/office/officeart/2005/8/layout/hierarchy1"/>
    <dgm:cxn modelId="{2A1D379B-3D56-274D-BB1E-96D82D7A5191}" type="presOf" srcId="{70E8581A-EF87-C04C-8182-343A25BFF136}" destId="{57082109-80EF-E64A-AD6F-A546E95A777B}" srcOrd="0" destOrd="0" presId="urn:microsoft.com/office/officeart/2005/8/layout/hierarchy1"/>
    <dgm:cxn modelId="{8077289E-256A-B446-8E30-C94C08BE27E4}" type="presOf" srcId="{71489A93-2072-CC4D-A76A-76823282A9EF}" destId="{9B9841EA-9631-A449-A1F5-94EB8C9047D6}" srcOrd="0" destOrd="0" presId="urn:microsoft.com/office/officeart/2005/8/layout/hierarchy1"/>
    <dgm:cxn modelId="{B505E9A4-3995-1148-A41A-2325033C0521}" srcId="{E5CCC8DF-23DA-AC4A-B4D2-85A94218DF53}" destId="{0966FFBB-05EA-E64E-9891-BE666E5944C4}" srcOrd="0" destOrd="0" parTransId="{460C942E-2CAB-CE47-B294-8E3ABC7920DC}" sibTransId="{E32FEAA1-0A8A-8F4F-BEE8-810CB006AB3E}"/>
    <dgm:cxn modelId="{B250A7A7-A074-DB43-804F-DA07086C664E}" srcId="{E5CCC8DF-23DA-AC4A-B4D2-85A94218DF53}" destId="{2BE2710B-2B59-7347-B5E1-00037B027B69}" srcOrd="1" destOrd="0" parTransId="{EAD30258-F168-C841-BC7B-C64C661DDB46}" sibTransId="{1104CD2E-17A2-B946-87E8-88501DF6407F}"/>
    <dgm:cxn modelId="{8340BABB-85EE-CB46-B037-210EB5F5768C}" type="presOf" srcId="{E5CCC8DF-23DA-AC4A-B4D2-85A94218DF53}" destId="{D900456B-1A96-7F45-83A9-77BFBE3FA911}" srcOrd="0" destOrd="0" presId="urn:microsoft.com/office/officeart/2005/8/layout/hierarchy1"/>
    <dgm:cxn modelId="{390EF9F0-3446-5344-9E0B-15C35C0A5F4B}" type="presOf" srcId="{0966FFBB-05EA-E64E-9891-BE666E5944C4}" destId="{01EFB9FD-65A1-6B46-8676-B23B1E870A75}" srcOrd="0" destOrd="0" presId="urn:microsoft.com/office/officeart/2005/8/layout/hierarchy1"/>
    <dgm:cxn modelId="{CC97A361-F158-A04C-BBC7-B8262C7FB442}" type="presParOf" srcId="{57082109-80EF-E64A-AD6F-A546E95A777B}" destId="{3027A728-5C1C-8144-B693-DC0BF3CDC6DA}" srcOrd="0" destOrd="0" presId="urn:microsoft.com/office/officeart/2005/8/layout/hierarchy1"/>
    <dgm:cxn modelId="{E460C5E9-301B-904D-8B57-023338F0F8D2}" type="presParOf" srcId="{3027A728-5C1C-8144-B693-DC0BF3CDC6DA}" destId="{569DBBC6-4696-2B48-BC1C-69BE442AE579}" srcOrd="0" destOrd="0" presId="urn:microsoft.com/office/officeart/2005/8/layout/hierarchy1"/>
    <dgm:cxn modelId="{548E6CD7-B6AB-9143-86E3-CBCF232CD4E7}" type="presParOf" srcId="{569DBBC6-4696-2B48-BC1C-69BE442AE579}" destId="{05CC5057-2FBE-7B49-837A-D2C4F3830519}" srcOrd="0" destOrd="0" presId="urn:microsoft.com/office/officeart/2005/8/layout/hierarchy1"/>
    <dgm:cxn modelId="{5CF0D394-09A2-DF4A-ABC3-074EA6E1A13A}" type="presParOf" srcId="{569DBBC6-4696-2B48-BC1C-69BE442AE579}" destId="{9B9841EA-9631-A449-A1F5-94EB8C9047D6}" srcOrd="1" destOrd="0" presId="urn:microsoft.com/office/officeart/2005/8/layout/hierarchy1"/>
    <dgm:cxn modelId="{F708A083-C0F5-DB46-8985-AA0126B9FA91}" type="presParOf" srcId="{3027A728-5C1C-8144-B693-DC0BF3CDC6DA}" destId="{2E027719-6A9C-9C4A-8C65-5C9F288E723E}" srcOrd="1" destOrd="0" presId="urn:microsoft.com/office/officeart/2005/8/layout/hierarchy1"/>
    <dgm:cxn modelId="{72D01767-5B87-4E4A-A75E-129B66D69072}" type="presParOf" srcId="{2E027719-6A9C-9C4A-8C65-5C9F288E723E}" destId="{938F810C-80EF-4045-A1EB-EEEDC43B3D31}" srcOrd="0" destOrd="0" presId="urn:microsoft.com/office/officeart/2005/8/layout/hierarchy1"/>
    <dgm:cxn modelId="{90C960F5-D4B0-FB49-A08B-94F2E739354C}" type="presParOf" srcId="{2E027719-6A9C-9C4A-8C65-5C9F288E723E}" destId="{B0DA21A9-2347-BE4A-8DFE-AB832832ECEE}" srcOrd="1" destOrd="0" presId="urn:microsoft.com/office/officeart/2005/8/layout/hierarchy1"/>
    <dgm:cxn modelId="{64EB6FD3-17A3-9D41-B99E-2E6633ED86FC}" type="presParOf" srcId="{B0DA21A9-2347-BE4A-8DFE-AB832832ECEE}" destId="{B1E881C4-995F-7340-AC6C-A3176E9B49B6}" srcOrd="0" destOrd="0" presId="urn:microsoft.com/office/officeart/2005/8/layout/hierarchy1"/>
    <dgm:cxn modelId="{6235132C-C1F2-A644-B1C5-A921AAFD6FC1}" type="presParOf" srcId="{B1E881C4-995F-7340-AC6C-A3176E9B49B6}" destId="{0BEB3CC4-0877-8143-898D-ECC52A9F5768}" srcOrd="0" destOrd="0" presId="urn:microsoft.com/office/officeart/2005/8/layout/hierarchy1"/>
    <dgm:cxn modelId="{507E7AB7-9DC1-574E-8A9E-A1D5280C1F91}" type="presParOf" srcId="{B1E881C4-995F-7340-AC6C-A3176E9B49B6}" destId="{D900456B-1A96-7F45-83A9-77BFBE3FA911}" srcOrd="1" destOrd="0" presId="urn:microsoft.com/office/officeart/2005/8/layout/hierarchy1"/>
    <dgm:cxn modelId="{A708EA81-5D8E-7949-83A7-C04A7F4D5CDE}" type="presParOf" srcId="{B0DA21A9-2347-BE4A-8DFE-AB832832ECEE}" destId="{53A90F93-1FFA-FD46-B687-BBF6B7A4CE34}" srcOrd="1" destOrd="0" presId="urn:microsoft.com/office/officeart/2005/8/layout/hierarchy1"/>
    <dgm:cxn modelId="{7DB48633-87A1-714B-94FF-FDAB2FA514EA}" type="presParOf" srcId="{53A90F93-1FFA-FD46-B687-BBF6B7A4CE34}" destId="{86951D87-05E6-0C43-B8B8-17F2B5D5B9A9}" srcOrd="0" destOrd="0" presId="urn:microsoft.com/office/officeart/2005/8/layout/hierarchy1"/>
    <dgm:cxn modelId="{359F9F39-E0A8-CB44-AADB-8BBEB64CEDC8}" type="presParOf" srcId="{53A90F93-1FFA-FD46-B687-BBF6B7A4CE34}" destId="{08622472-738D-324A-B58A-9C89C3899258}" srcOrd="1" destOrd="0" presId="urn:microsoft.com/office/officeart/2005/8/layout/hierarchy1"/>
    <dgm:cxn modelId="{213DEEFF-9291-F34D-BCFA-23B60E3DB5B2}" type="presParOf" srcId="{08622472-738D-324A-B58A-9C89C3899258}" destId="{761459D9-CF90-2C46-BE22-0721455DAA26}" srcOrd="0" destOrd="0" presId="urn:microsoft.com/office/officeart/2005/8/layout/hierarchy1"/>
    <dgm:cxn modelId="{F2CBA28C-260B-6249-B280-9320943A8B28}" type="presParOf" srcId="{761459D9-CF90-2C46-BE22-0721455DAA26}" destId="{B575B6B6-B3D0-FF47-9FB5-7552FB6965B8}" srcOrd="0" destOrd="0" presId="urn:microsoft.com/office/officeart/2005/8/layout/hierarchy1"/>
    <dgm:cxn modelId="{86BD385B-ABE6-8B41-A5D0-4517D296217F}" type="presParOf" srcId="{761459D9-CF90-2C46-BE22-0721455DAA26}" destId="{01EFB9FD-65A1-6B46-8676-B23B1E870A75}" srcOrd="1" destOrd="0" presId="urn:microsoft.com/office/officeart/2005/8/layout/hierarchy1"/>
    <dgm:cxn modelId="{63DA6483-A895-6545-A621-AFB614E9D80C}" type="presParOf" srcId="{08622472-738D-324A-B58A-9C89C3899258}" destId="{80E8C172-CF02-C346-B18F-56B3449BA907}" srcOrd="1" destOrd="0" presId="urn:microsoft.com/office/officeart/2005/8/layout/hierarchy1"/>
    <dgm:cxn modelId="{221F6661-0A99-F746-B7D4-D5CB02F5FA8B}" type="presParOf" srcId="{53A90F93-1FFA-FD46-B687-BBF6B7A4CE34}" destId="{16741D37-5A9B-6F42-961D-5AF2CCC47712}" srcOrd="2" destOrd="0" presId="urn:microsoft.com/office/officeart/2005/8/layout/hierarchy1"/>
    <dgm:cxn modelId="{FB13262E-56C1-FF42-9ABF-82E8D63D5D68}" type="presParOf" srcId="{53A90F93-1FFA-FD46-B687-BBF6B7A4CE34}" destId="{9C4CA3D3-3936-4E49-9F80-D54852525044}" srcOrd="3" destOrd="0" presId="urn:microsoft.com/office/officeart/2005/8/layout/hierarchy1"/>
    <dgm:cxn modelId="{C166ABF9-83EB-4A44-B6CD-BD22DA4BD874}" type="presParOf" srcId="{9C4CA3D3-3936-4E49-9F80-D54852525044}" destId="{E0F2ED55-8F70-D042-9D7B-B8E33111149B}" srcOrd="0" destOrd="0" presId="urn:microsoft.com/office/officeart/2005/8/layout/hierarchy1"/>
    <dgm:cxn modelId="{854895A6-79B7-884A-AED1-F04A6DD53303}" type="presParOf" srcId="{E0F2ED55-8F70-D042-9D7B-B8E33111149B}" destId="{105BA004-C308-6A42-8256-23142ED1B455}" srcOrd="0" destOrd="0" presId="urn:microsoft.com/office/officeart/2005/8/layout/hierarchy1"/>
    <dgm:cxn modelId="{7A14A2AC-EA3C-5841-89DB-58949998A364}" type="presParOf" srcId="{E0F2ED55-8F70-D042-9D7B-B8E33111149B}" destId="{15FACE4B-BFAC-8C45-BC7C-65AE141CC829}" srcOrd="1" destOrd="0" presId="urn:microsoft.com/office/officeart/2005/8/layout/hierarchy1"/>
    <dgm:cxn modelId="{FE577C76-1407-0B47-8B01-7BF4115D3700}" type="presParOf" srcId="{9C4CA3D3-3936-4E49-9F80-D54852525044}" destId="{CA8AAC77-ED3D-1644-9F68-30F79F383D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41D37-5A9B-6F42-961D-5AF2CCC47712}">
      <dsp:nvSpPr>
        <dsp:cNvPr id="0" name=""/>
        <dsp:cNvSpPr/>
      </dsp:nvSpPr>
      <dsp:spPr>
        <a:xfrm>
          <a:off x="2261703" y="1723485"/>
          <a:ext cx="999147" cy="383485"/>
        </a:xfrm>
        <a:custGeom>
          <a:avLst/>
          <a:gdLst/>
          <a:ahLst/>
          <a:cxnLst/>
          <a:rect l="0" t="0" r="0" b="0"/>
          <a:pathLst>
            <a:path>
              <a:moveTo>
                <a:pt x="0" y="0"/>
              </a:moveTo>
              <a:lnTo>
                <a:pt x="0" y="262024"/>
              </a:lnTo>
              <a:lnTo>
                <a:pt x="999147" y="262024"/>
              </a:lnTo>
              <a:lnTo>
                <a:pt x="999147" y="38348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51D87-05E6-0C43-B8B8-17F2B5D5B9A9}">
      <dsp:nvSpPr>
        <dsp:cNvPr id="0" name=""/>
        <dsp:cNvSpPr/>
      </dsp:nvSpPr>
      <dsp:spPr>
        <a:xfrm>
          <a:off x="1223025" y="1723485"/>
          <a:ext cx="1038677" cy="381319"/>
        </a:xfrm>
        <a:custGeom>
          <a:avLst/>
          <a:gdLst/>
          <a:ahLst/>
          <a:cxnLst/>
          <a:rect l="0" t="0" r="0" b="0"/>
          <a:pathLst>
            <a:path>
              <a:moveTo>
                <a:pt x="1038677" y="0"/>
              </a:moveTo>
              <a:lnTo>
                <a:pt x="1038677" y="259858"/>
              </a:lnTo>
              <a:lnTo>
                <a:pt x="0" y="259858"/>
              </a:lnTo>
              <a:lnTo>
                <a:pt x="0" y="3813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F810C-80EF-4045-A1EB-EEEDC43B3D31}">
      <dsp:nvSpPr>
        <dsp:cNvPr id="0" name=""/>
        <dsp:cNvSpPr/>
      </dsp:nvSpPr>
      <dsp:spPr>
        <a:xfrm>
          <a:off x="2215983" y="636073"/>
          <a:ext cx="91440" cy="381319"/>
        </a:xfrm>
        <a:custGeom>
          <a:avLst/>
          <a:gdLst/>
          <a:ahLst/>
          <a:cxnLst/>
          <a:rect l="0" t="0" r="0" b="0"/>
          <a:pathLst>
            <a:path>
              <a:moveTo>
                <a:pt x="45720" y="0"/>
              </a:moveTo>
              <a:lnTo>
                <a:pt x="45720" y="3813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CC5057-2FBE-7B49-837A-D2C4F3830519}">
      <dsp:nvSpPr>
        <dsp:cNvPr id="0" name=""/>
        <dsp:cNvSpPr/>
      </dsp:nvSpPr>
      <dsp:spPr>
        <a:xfrm>
          <a:off x="599807" y="2165"/>
          <a:ext cx="3323790" cy="63390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B9841EA-9631-A449-A1F5-94EB8C9047D6}">
      <dsp:nvSpPr>
        <dsp:cNvPr id="0" name=""/>
        <dsp:cNvSpPr/>
      </dsp:nvSpPr>
      <dsp:spPr>
        <a:xfrm>
          <a:off x="745488" y="140562"/>
          <a:ext cx="3323790" cy="6339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Alternating Least Squares (ALS) </a:t>
          </a:r>
        </a:p>
      </dsp:txBody>
      <dsp:txXfrm>
        <a:off x="764055" y="159129"/>
        <a:ext cx="3286656" cy="596774"/>
      </dsp:txXfrm>
    </dsp:sp>
    <dsp:sp modelId="{0BEB3CC4-0877-8143-898D-ECC52A9F5768}">
      <dsp:nvSpPr>
        <dsp:cNvPr id="0" name=""/>
        <dsp:cNvSpPr/>
      </dsp:nvSpPr>
      <dsp:spPr>
        <a:xfrm>
          <a:off x="1075977" y="1017393"/>
          <a:ext cx="2371451" cy="706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00456B-1A96-7F45-83A9-77BFBE3FA911}">
      <dsp:nvSpPr>
        <dsp:cNvPr id="0" name=""/>
        <dsp:cNvSpPr/>
      </dsp:nvSpPr>
      <dsp:spPr>
        <a:xfrm>
          <a:off x="1221658" y="1155790"/>
          <a:ext cx="2371451" cy="70609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sp:txBody>
      <dsp:txXfrm>
        <a:off x="1242339" y="1176471"/>
        <a:ext cx="2330089" cy="664729"/>
      </dsp:txXfrm>
    </dsp:sp>
    <dsp:sp modelId="{B575B6B6-B3D0-FF47-9FB5-7552FB6965B8}">
      <dsp:nvSpPr>
        <dsp:cNvPr id="0" name=""/>
        <dsp:cNvSpPr/>
      </dsp:nvSpPr>
      <dsp:spPr>
        <a:xfrm>
          <a:off x="699360" y="2104805"/>
          <a:ext cx="1047329"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EFB9FD-65A1-6B46-8676-B23B1E870A75}">
      <dsp:nvSpPr>
        <dsp:cNvPr id="0" name=""/>
        <dsp:cNvSpPr/>
      </dsp:nvSpPr>
      <dsp:spPr>
        <a:xfrm>
          <a:off x="845041" y="2243202"/>
          <a:ext cx="1047329"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KNN</a:t>
          </a:r>
        </a:p>
      </dsp:txBody>
      <dsp:txXfrm>
        <a:off x="869426" y="2267587"/>
        <a:ext cx="998559" cy="783796"/>
      </dsp:txXfrm>
    </dsp:sp>
    <dsp:sp modelId="{105BA004-C308-6A42-8256-23142ED1B455}">
      <dsp:nvSpPr>
        <dsp:cNvPr id="0" name=""/>
        <dsp:cNvSpPr/>
      </dsp:nvSpPr>
      <dsp:spPr>
        <a:xfrm>
          <a:off x="2367853" y="2106971"/>
          <a:ext cx="1785993"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5FACE4B-BFAC-8C45-BC7C-65AE141CC829}">
      <dsp:nvSpPr>
        <dsp:cNvPr id="0" name=""/>
        <dsp:cNvSpPr/>
      </dsp:nvSpPr>
      <dsp:spPr>
        <a:xfrm>
          <a:off x="2513534" y="2245368"/>
          <a:ext cx="1785993"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Kernel Ridge Regression</a:t>
          </a:r>
        </a:p>
      </dsp:txBody>
      <dsp:txXfrm>
        <a:off x="2537919" y="2269753"/>
        <a:ext cx="1737223" cy="7837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28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75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8.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550247" y="1050906"/>
            <a:ext cx="4539000" cy="1159800"/>
          </a:xfrm>
          <a:prstGeom prst="rect">
            <a:avLst/>
          </a:prstGeom>
        </p:spPr>
        <p:txBody>
          <a:bodyPr spcFirstLastPara="1" wrap="square" lIns="0" tIns="0" rIns="0" bIns="0" anchor="ctr" anchorCtr="0">
            <a:noAutofit/>
          </a:bodyPr>
          <a:lstStyle/>
          <a:p>
            <a:pPr lvl="0"/>
            <a:r>
              <a:rPr lang="en-US" altLang="zh-CN" dirty="0">
                <a:solidFill>
                  <a:schemeClr val="bg1"/>
                </a:solidFill>
                <a:sym typeface="微软雅黑" panose="020B0503020204020204" pitchFamily="34" charset="-122"/>
              </a:rPr>
              <a:t>Collaborative      Filtering</a:t>
            </a:r>
            <a:br>
              <a:rPr lang="en-US" altLang="zh-CN" dirty="0">
                <a:solidFill>
                  <a:schemeClr val="bg1"/>
                </a:solidFill>
                <a:sym typeface="微软雅黑" panose="020B0503020204020204" pitchFamily="34" charset="-122"/>
              </a:rPr>
            </a:br>
            <a:r>
              <a:rPr lang="en-US" altLang="zh-CN" dirty="0">
                <a:solidFill>
                  <a:schemeClr val="bg1"/>
                </a:solidFill>
                <a:sym typeface="微软雅黑" panose="020B0503020204020204" pitchFamily="34" charset="-122"/>
              </a:rPr>
              <a:t>Algorithms</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2" name="Rectangle 1">
            <a:extLst>
              <a:ext uri="{FF2B5EF4-FFF2-40B4-BE49-F238E27FC236}">
                <a16:creationId xmlns:a16="http://schemas.microsoft.com/office/drawing/2014/main" id="{E3993BC7-7E1C-6249-AEDC-122B7A5A04F8}"/>
              </a:ext>
            </a:extLst>
          </p:cNvPr>
          <p:cNvSpPr/>
          <p:nvPr/>
        </p:nvSpPr>
        <p:spPr>
          <a:xfrm>
            <a:off x="448128" y="3226478"/>
            <a:ext cx="4572000" cy="1692771"/>
          </a:xfrm>
          <a:prstGeom prst="rect">
            <a:avLst/>
          </a:prstGeom>
        </p:spPr>
        <p:txBody>
          <a:bodyPr>
            <a:spAutoFit/>
          </a:bodyPr>
          <a:lstStyle/>
          <a:p>
            <a:r>
              <a:rPr lang="en-US" altLang="zh-CN" b="1" dirty="0">
                <a:solidFill>
                  <a:schemeClr val="bg1"/>
                </a:solidFill>
                <a:sym typeface="微软雅黑" panose="020B0503020204020204" pitchFamily="34" charset="-122"/>
              </a:rPr>
              <a:t>Group 9</a:t>
            </a:r>
          </a:p>
          <a:p>
            <a:endParaRPr lang="en-US" altLang="zh-CN" b="1" dirty="0">
              <a:solidFill>
                <a:schemeClr val="bg1"/>
              </a:solidFill>
              <a:sym typeface="微软雅黑" panose="020B0503020204020204" pitchFamily="34" charset="-122"/>
            </a:endParaRPr>
          </a:p>
          <a:p>
            <a:pPr>
              <a:defRPr/>
            </a:pPr>
            <a:r>
              <a:rPr lang="en-US" altLang="zh-CN" dirty="0" err="1">
                <a:solidFill>
                  <a:schemeClr val="bg1"/>
                </a:solidFill>
                <a:sym typeface="微软雅黑" panose="020B0503020204020204" pitchFamily="34" charset="-122"/>
              </a:rPr>
              <a:t>Lingyi</a:t>
            </a:r>
            <a:r>
              <a:rPr lang="en-US" altLang="zh-CN" dirty="0">
                <a:solidFill>
                  <a:schemeClr val="bg1"/>
                </a:solidFill>
                <a:sym typeface="微软雅黑" panose="020B0503020204020204" pitchFamily="34" charset="-122"/>
              </a:rPr>
              <a:t> Cai</a:t>
            </a:r>
          </a:p>
          <a:p>
            <a:pPr>
              <a:defRPr/>
            </a:pPr>
            <a:r>
              <a:rPr lang="en-US" altLang="zh-CN" dirty="0" err="1">
                <a:solidFill>
                  <a:schemeClr val="bg1"/>
                </a:solidFill>
                <a:sym typeface="微软雅黑" panose="020B0503020204020204" pitchFamily="34" charset="-122"/>
              </a:rPr>
              <a:t>Wenyue</a:t>
            </a:r>
            <a:r>
              <a:rPr lang="en-US" altLang="zh-CN" dirty="0">
                <a:solidFill>
                  <a:schemeClr val="bg1"/>
                </a:solidFill>
                <a:sym typeface="微软雅黑" panose="020B0503020204020204" pitchFamily="34" charset="-122"/>
              </a:rPr>
              <a:t> Wu</a:t>
            </a:r>
          </a:p>
          <a:p>
            <a:pPr>
              <a:defRPr/>
            </a:pPr>
            <a:r>
              <a:rPr lang="en-US" altLang="zh-CN" dirty="0" err="1">
                <a:solidFill>
                  <a:schemeClr val="bg1"/>
                </a:solidFill>
                <a:sym typeface="微软雅黑" panose="020B0503020204020204" pitchFamily="34" charset="-122"/>
              </a:rPr>
              <a:t>Xiwen</a:t>
            </a:r>
            <a:r>
              <a:rPr lang="en-US" altLang="zh-CN" dirty="0">
                <a:solidFill>
                  <a:schemeClr val="bg1"/>
                </a:solidFill>
                <a:sym typeface="微软雅黑" panose="020B0503020204020204" pitchFamily="34" charset="-122"/>
              </a:rPr>
              <a:t> Chen</a:t>
            </a:r>
          </a:p>
          <a:p>
            <a:pPr>
              <a:defRPr/>
            </a:pPr>
            <a:r>
              <a:rPr lang="en-US" altLang="zh-CN" dirty="0">
                <a:solidFill>
                  <a:schemeClr val="bg1"/>
                </a:solidFill>
                <a:sym typeface="微软雅黑" panose="020B0503020204020204" pitchFamily="34" charset="-122"/>
              </a:rPr>
              <a:t>Tong Dai</a:t>
            </a:r>
          </a:p>
          <a:p>
            <a:endParaRPr lang="zh-CN" altLang="en-US" b="1" dirty="0">
              <a:solidFill>
                <a:schemeClr val="bg1"/>
              </a:solidFill>
              <a:sym typeface="微软雅黑" panose="020B0503020204020204" pitchFamily="34" charset="-122"/>
            </a:endParaRPr>
          </a:p>
          <a:p>
            <a:endParaRPr lang="en-US" sz="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1B1F-3D0B-954D-99F9-0BEF6E378058}"/>
              </a:ext>
            </a:extLst>
          </p:cNvPr>
          <p:cNvSpPr>
            <a:spLocks noGrp="1"/>
          </p:cNvSpPr>
          <p:nvPr>
            <p:ph type="title"/>
          </p:nvPr>
        </p:nvSpPr>
        <p:spPr/>
        <p:txBody>
          <a:bodyPr/>
          <a:lstStyle/>
          <a:p>
            <a:r>
              <a:rPr lang="en-US" dirty="0"/>
              <a:t>Temporal Dynamics</a:t>
            </a:r>
          </a:p>
        </p:txBody>
      </p:sp>
      <p:sp>
        <p:nvSpPr>
          <p:cNvPr id="3" name="Text Placeholder 2">
            <a:extLst>
              <a:ext uri="{FF2B5EF4-FFF2-40B4-BE49-F238E27FC236}">
                <a16:creationId xmlns:a16="http://schemas.microsoft.com/office/drawing/2014/main" id="{A539BC64-7979-DC44-95D5-B469B6E57437}"/>
              </a:ext>
            </a:extLst>
          </p:cNvPr>
          <p:cNvSpPr>
            <a:spLocks noGrp="1"/>
          </p:cNvSpPr>
          <p:nvPr>
            <p:ph type="body" idx="1"/>
          </p:nvPr>
        </p:nvSpPr>
        <p:spPr>
          <a:xfrm>
            <a:off x="580550" y="1587551"/>
            <a:ext cx="3689371" cy="3162300"/>
          </a:xfrm>
        </p:spPr>
        <p:txBody>
          <a:bodyPr/>
          <a:lstStyle/>
          <a:p>
            <a:r>
              <a:rPr lang="en-US" sz="1100" dirty="0"/>
              <a:t>Customer preferences for products are drifting over time. </a:t>
            </a:r>
          </a:p>
          <a:p>
            <a:r>
              <a:rPr lang="en-US" sz="1100" dirty="0"/>
              <a:t>Product perception and popularity are constantly changing as new selection emerges. </a:t>
            </a:r>
          </a:p>
          <a:p>
            <a:r>
              <a:rPr lang="en-US" sz="1100" dirty="0"/>
              <a:t>Customer inclinations are evolving, leading them to ever redefine their taste. </a:t>
            </a:r>
          </a:p>
          <a:p>
            <a:r>
              <a:rPr lang="en-US" sz="1100" dirty="0"/>
              <a:t>When intersecting multiple products and customers, many different characteristics are shifting simultaneously, while many of them influence each other and often those shifts are delicate and associated with a few data instances.</a:t>
            </a:r>
          </a:p>
          <a:p>
            <a:pPr marL="101600" indent="0">
              <a:buNone/>
            </a:pPr>
            <a:endParaRPr lang="en-US" sz="800" dirty="0"/>
          </a:p>
        </p:txBody>
      </p:sp>
      <p:sp>
        <p:nvSpPr>
          <p:cNvPr id="5" name="Slide Number Placeholder 4">
            <a:extLst>
              <a:ext uri="{FF2B5EF4-FFF2-40B4-BE49-F238E27FC236}">
                <a16:creationId xmlns:a16="http://schemas.microsoft.com/office/drawing/2014/main" id="{219A33EE-CD24-5D47-B257-21DE6A317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6" name="TextBox 5">
            <a:extLst>
              <a:ext uri="{FF2B5EF4-FFF2-40B4-BE49-F238E27FC236}">
                <a16:creationId xmlns:a16="http://schemas.microsoft.com/office/drawing/2014/main" id="{31377C16-00E7-9648-9F41-81B2FE90F455}"/>
              </a:ext>
            </a:extLst>
          </p:cNvPr>
          <p:cNvSpPr txBox="1"/>
          <p:nvPr/>
        </p:nvSpPr>
        <p:spPr>
          <a:xfrm>
            <a:off x="5380265" y="1652449"/>
            <a:ext cx="2743200" cy="2177969"/>
          </a:xfrm>
          <a:prstGeom prst="rect">
            <a:avLst/>
          </a:prstGeom>
          <a:noFill/>
        </p:spPr>
        <p:txBody>
          <a:bodyPr wrap="square" rtlCol="0">
            <a:spAutoFit/>
          </a:bodyPr>
          <a:lstStyle/>
          <a:p>
            <a:pPr marL="101600">
              <a:lnSpc>
                <a:spcPct val="115000"/>
              </a:lnSpc>
              <a:spcBef>
                <a:spcPts val="600"/>
              </a:spcBef>
              <a:buClr>
                <a:schemeClr val="accent5"/>
              </a:buClr>
              <a:buSzPts val="2000"/>
            </a:pPr>
            <a:r>
              <a:rPr lang="en-US" sz="1100" dirty="0">
                <a:solidFill>
                  <a:schemeClr val="lt1"/>
                </a:solidFill>
                <a:latin typeface="Muli Regular"/>
                <a:sym typeface="Muli Regular"/>
              </a:rPr>
              <a:t>A model tracking the time changing behavior throughout the life span of the data. This allows us to exploit the relevant components of all data instances, while discarding only what is modeled as being irrelevant.</a:t>
            </a:r>
            <a:r>
              <a:rPr lang="zh-CN" altLang="en-US" sz="1100" dirty="0">
                <a:solidFill>
                  <a:schemeClr val="lt1"/>
                </a:solidFill>
                <a:latin typeface="Muli Regular"/>
                <a:sym typeface="Muli Regular"/>
              </a:rPr>
              <a:t> </a:t>
            </a: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r>
              <a:rPr lang="en-US" altLang="zh-CN" sz="1100" dirty="0">
                <a:solidFill>
                  <a:schemeClr val="lt1"/>
                </a:solidFill>
                <a:latin typeface="Muli Regular"/>
                <a:sym typeface="Muli Regular"/>
              </a:rPr>
              <a:t>D</a:t>
            </a:r>
            <a:r>
              <a:rPr lang="en-US" sz="1100" dirty="0">
                <a:solidFill>
                  <a:schemeClr val="lt1"/>
                </a:solidFill>
                <a:latin typeface="Muli Regular"/>
              </a:rPr>
              <a:t>ata is changing over time, and up to date modeling should be</a:t>
            </a:r>
            <a:r>
              <a:rPr lang="zh-CN" altLang="en-US" sz="1100" dirty="0">
                <a:solidFill>
                  <a:schemeClr val="lt1"/>
                </a:solidFill>
                <a:latin typeface="Muli Regular"/>
              </a:rPr>
              <a:t> </a:t>
            </a:r>
            <a:r>
              <a:rPr lang="en-US" sz="1100" dirty="0">
                <a:solidFill>
                  <a:schemeClr val="lt1"/>
                </a:solidFill>
                <a:latin typeface="Muli Regular"/>
              </a:rPr>
              <a:t>continuously updated to reflect its present nature</a:t>
            </a:r>
            <a:r>
              <a:rPr lang="en-US" sz="1100" dirty="0">
                <a:solidFill>
                  <a:schemeClr val="lt1"/>
                </a:solidFill>
                <a:latin typeface="Muli Regular"/>
                <a:sym typeface="Muli Regular"/>
              </a:rPr>
              <a:t> </a:t>
            </a:r>
          </a:p>
        </p:txBody>
      </p:sp>
      <p:sp>
        <p:nvSpPr>
          <p:cNvPr id="7" name="Chevron 6">
            <a:extLst>
              <a:ext uri="{FF2B5EF4-FFF2-40B4-BE49-F238E27FC236}">
                <a16:creationId xmlns:a16="http://schemas.microsoft.com/office/drawing/2014/main" id="{270B453D-C8C8-5F46-A5FA-AB380AAA59D8}"/>
              </a:ext>
            </a:extLst>
          </p:cNvPr>
          <p:cNvSpPr/>
          <p:nvPr/>
        </p:nvSpPr>
        <p:spPr>
          <a:xfrm>
            <a:off x="4649561" y="2401698"/>
            <a:ext cx="498022" cy="563336"/>
          </a:xfrm>
          <a:prstGeom prst="chevron">
            <a:avLst/>
          </a:prstGeom>
          <a:solidFill>
            <a:schemeClr val="accent2">
              <a:alpha val="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53064C48-F6FD-A742-B496-F1E42439DA19}"/>
              </a:ext>
            </a:extLst>
          </p:cNvPr>
          <p:cNvPicPr>
            <a:picLocks noChangeAspect="1"/>
          </p:cNvPicPr>
          <p:nvPr/>
        </p:nvPicPr>
        <p:blipFill>
          <a:blip r:embed="rId2"/>
          <a:stretch>
            <a:fillRect/>
          </a:stretch>
        </p:blipFill>
        <p:spPr>
          <a:xfrm>
            <a:off x="5514976" y="545516"/>
            <a:ext cx="2473778" cy="541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710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777475"/>
            <a:ext cx="6014400" cy="857400"/>
          </a:xfrm>
          <a:prstGeom prst="rect">
            <a:avLst/>
          </a:prstGeom>
        </p:spPr>
        <p:txBody>
          <a:bodyPr spcFirstLastPara="1" wrap="square" lIns="0" tIns="0" rIns="0" bIns="0" anchor="b" anchorCtr="0">
            <a:noAutofit/>
          </a:bodyPr>
          <a:lstStyle/>
          <a:p>
            <a:pPr lvl="0"/>
            <a:r>
              <a:rPr lang="en-US" dirty="0"/>
              <a:t>Postprocessing</a:t>
            </a:r>
            <a:endParaRPr dirty="0"/>
          </a:p>
        </p:txBody>
      </p:sp>
      <p:sp>
        <p:nvSpPr>
          <p:cNvPr id="104" name="Google Shape;104;p18"/>
          <p:cNvSpPr txBox="1">
            <a:spLocks noGrp="1"/>
          </p:cNvSpPr>
          <p:nvPr>
            <p:ph type="body" idx="1"/>
          </p:nvPr>
        </p:nvSpPr>
        <p:spPr>
          <a:xfrm>
            <a:off x="580550" y="2269670"/>
            <a:ext cx="6203971" cy="2244579"/>
          </a:xfrm>
          <a:prstGeom prst="rect">
            <a:avLst/>
          </a:prstGeom>
        </p:spPr>
        <p:txBody>
          <a:bodyPr spcFirstLastPara="1" wrap="square" lIns="0" tIns="0" rIns="0" bIns="0" anchor="t" anchorCtr="0">
            <a:noAutofit/>
          </a:bodyPr>
          <a:lstStyle/>
          <a:p>
            <a:pPr marL="76200" lvl="0" indent="0">
              <a:buNone/>
            </a:pPr>
            <a:r>
              <a:rPr lang="en-US" sz="1800" dirty="0">
                <a:solidFill>
                  <a:schemeClr val="bg1"/>
                </a:solidFill>
              </a:rPr>
              <a:t>Discrepancy can be efficiently optimized to allow information designers to have more control over their recommender systems.</a:t>
            </a: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571500" y="1430950"/>
            <a:ext cx="4443515" cy="846886"/>
          </a:xfrm>
          <a:prstGeom prst="rect">
            <a:avLst/>
          </a:prstGeom>
        </p:spPr>
        <p:txBody>
          <a:bodyPr spcFirstLastPara="1" wrap="square" lIns="0" tIns="0" rIns="0" bIns="0" anchor="b" anchorCtr="0">
            <a:noAutofit/>
          </a:bodyPr>
          <a:lstStyle/>
          <a:p>
            <a:pPr lvl="0"/>
            <a:r>
              <a:rPr lang="en-US" sz="2800" dirty="0"/>
              <a:t>Postprocessing - </a:t>
            </a:r>
            <a:br>
              <a:rPr lang="en-US" sz="2800" dirty="0"/>
            </a:br>
            <a:r>
              <a:rPr lang="en-US" sz="2800" b="0" dirty="0"/>
              <a:t>K-Nearest Neighbors (KNN)</a:t>
            </a:r>
            <a:endParaRPr b="0"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pic>
        <p:nvPicPr>
          <p:cNvPr id="2" name="Picture 1">
            <a:extLst>
              <a:ext uri="{FF2B5EF4-FFF2-40B4-BE49-F238E27FC236}">
                <a16:creationId xmlns:a16="http://schemas.microsoft.com/office/drawing/2014/main" id="{C77F4D13-5BA9-4C40-BE52-80408A9A37A1}"/>
              </a:ext>
            </a:extLst>
          </p:cNvPr>
          <p:cNvPicPr>
            <a:picLocks noChangeAspect="1"/>
          </p:cNvPicPr>
          <p:nvPr/>
        </p:nvPicPr>
        <p:blipFill>
          <a:blip r:embed="rId6"/>
          <a:stretch>
            <a:fillRect/>
          </a:stretch>
        </p:blipFill>
        <p:spPr>
          <a:xfrm>
            <a:off x="1370857" y="3484113"/>
            <a:ext cx="2893785" cy="10023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580550" y="205975"/>
            <a:ext cx="7989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Stats Page for KNN</a:t>
            </a:r>
            <a:endParaRPr dirty="0"/>
          </a:p>
        </p:txBody>
      </p:sp>
      <p:sp>
        <p:nvSpPr>
          <p:cNvPr id="172" name="Google Shape;172;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73" name="Google Shape;173;p25"/>
          <p:cNvSpPr/>
          <p:nvPr/>
        </p:nvSpPr>
        <p:spPr>
          <a:xfrm>
            <a:off x="5070938"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4" name="Google Shape;174;p25"/>
          <p:cNvSpPr/>
          <p:nvPr/>
        </p:nvSpPr>
        <p:spPr>
          <a:xfrm>
            <a:off x="6819981"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6" name="Google Shape;176;p25"/>
          <p:cNvSpPr/>
          <p:nvPr/>
        </p:nvSpPr>
        <p:spPr>
          <a:xfrm>
            <a:off x="1569579"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7" name="Google Shape;177;p25"/>
          <p:cNvSpPr/>
          <p:nvPr/>
        </p:nvSpPr>
        <p:spPr>
          <a:xfrm>
            <a:off x="1569579"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uli Regular"/>
                <a:ea typeface="Muli Regular"/>
                <a:cs typeface="Muli Regular"/>
                <a:sym typeface="Muli Regular"/>
              </a:rPr>
              <a:t>   </a:t>
            </a:r>
            <a:endParaRPr>
              <a:solidFill>
                <a:schemeClr val="lt1"/>
              </a:solidFill>
              <a:latin typeface="Muli Regular"/>
              <a:ea typeface="Muli Regular"/>
              <a:cs typeface="Muli Regular"/>
              <a:sym typeface="Muli Regular"/>
            </a:endParaRPr>
          </a:p>
        </p:txBody>
      </p:sp>
      <p:sp>
        <p:nvSpPr>
          <p:cNvPr id="178" name="Google Shape;178;p25"/>
          <p:cNvSpPr/>
          <p:nvPr/>
        </p:nvSpPr>
        <p:spPr>
          <a:xfrm>
            <a:off x="1569579"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9" name="Google Shape;179;p25"/>
          <p:cNvSpPr/>
          <p:nvPr/>
        </p:nvSpPr>
        <p:spPr>
          <a:xfrm>
            <a:off x="1569579"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0" name="Google Shape;180;p25"/>
          <p:cNvSpPr/>
          <p:nvPr/>
        </p:nvSpPr>
        <p:spPr>
          <a:xfrm>
            <a:off x="3320625"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1" name="Google Shape;181;p25"/>
          <p:cNvSpPr/>
          <p:nvPr/>
        </p:nvSpPr>
        <p:spPr>
          <a:xfrm>
            <a:off x="3319436"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2" name="Google Shape;182;p25"/>
          <p:cNvSpPr/>
          <p:nvPr/>
        </p:nvSpPr>
        <p:spPr>
          <a:xfrm>
            <a:off x="3319436"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3" name="Google Shape;183;p25"/>
          <p:cNvSpPr/>
          <p:nvPr/>
        </p:nvSpPr>
        <p:spPr>
          <a:xfrm>
            <a:off x="3319436"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4" name="Google Shape;184;p25"/>
          <p:cNvSpPr/>
          <p:nvPr/>
        </p:nvSpPr>
        <p:spPr>
          <a:xfrm>
            <a:off x="3320753"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5" name="Google Shape;185;p25"/>
          <p:cNvSpPr/>
          <p:nvPr/>
        </p:nvSpPr>
        <p:spPr>
          <a:xfrm>
            <a:off x="1571766" y="1427625"/>
            <a:ext cx="17487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Q1</a:t>
            </a:r>
            <a:endParaRPr sz="800">
              <a:solidFill>
                <a:schemeClr val="lt1"/>
              </a:solidFill>
              <a:latin typeface="Muli Regular"/>
              <a:ea typeface="Muli Regular"/>
              <a:cs typeface="Muli Regular"/>
              <a:sym typeface="Muli Regular"/>
            </a:endParaRPr>
          </a:p>
        </p:txBody>
      </p:sp>
      <p:sp>
        <p:nvSpPr>
          <p:cNvPr id="186" name="Google Shape;186;p25"/>
          <p:cNvSpPr/>
          <p:nvPr/>
        </p:nvSpPr>
        <p:spPr>
          <a:xfrm>
            <a:off x="1571766"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187" name="Google Shape;187;p25"/>
          <p:cNvSpPr/>
          <p:nvPr/>
        </p:nvSpPr>
        <p:spPr>
          <a:xfrm>
            <a:off x="2154670"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188" name="Google Shape;188;p25"/>
          <p:cNvSpPr/>
          <p:nvPr/>
        </p:nvSpPr>
        <p:spPr>
          <a:xfrm>
            <a:off x="2737574"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189" name="Google Shape;189;p25"/>
          <p:cNvSpPr/>
          <p:nvPr/>
        </p:nvSpPr>
        <p:spPr>
          <a:xfrm>
            <a:off x="3321627" y="1427625"/>
            <a:ext cx="17487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Q2</a:t>
            </a:r>
            <a:endParaRPr sz="800">
              <a:solidFill>
                <a:schemeClr val="lt1"/>
              </a:solidFill>
              <a:latin typeface="Muli Regular"/>
              <a:ea typeface="Muli Regular"/>
              <a:cs typeface="Muli Regular"/>
              <a:sym typeface="Muli Regular"/>
            </a:endParaRPr>
          </a:p>
        </p:txBody>
      </p:sp>
      <p:sp>
        <p:nvSpPr>
          <p:cNvPr id="190" name="Google Shape;190;p25"/>
          <p:cNvSpPr/>
          <p:nvPr/>
        </p:nvSpPr>
        <p:spPr>
          <a:xfrm>
            <a:off x="3321627"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191" name="Google Shape;191;p25"/>
          <p:cNvSpPr/>
          <p:nvPr/>
        </p:nvSpPr>
        <p:spPr>
          <a:xfrm>
            <a:off x="3904531"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192" name="Google Shape;192;p25"/>
          <p:cNvSpPr/>
          <p:nvPr/>
        </p:nvSpPr>
        <p:spPr>
          <a:xfrm>
            <a:off x="4487435"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193" name="Google Shape;193;p25"/>
          <p:cNvSpPr/>
          <p:nvPr/>
        </p:nvSpPr>
        <p:spPr>
          <a:xfrm>
            <a:off x="5070810"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4" name="Google Shape;194;p25"/>
          <p:cNvSpPr/>
          <p:nvPr/>
        </p:nvSpPr>
        <p:spPr>
          <a:xfrm>
            <a:off x="5070938"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5" name="Google Shape;195;p25"/>
          <p:cNvSpPr/>
          <p:nvPr/>
        </p:nvSpPr>
        <p:spPr>
          <a:xfrm>
            <a:off x="5070938"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6" name="Google Shape;196;p25"/>
          <p:cNvSpPr/>
          <p:nvPr/>
        </p:nvSpPr>
        <p:spPr>
          <a:xfrm>
            <a:off x="5070938"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7" name="Google Shape;197;p25"/>
          <p:cNvSpPr/>
          <p:nvPr/>
        </p:nvSpPr>
        <p:spPr>
          <a:xfrm>
            <a:off x="5071812" y="1427625"/>
            <a:ext cx="17487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Q3</a:t>
            </a:r>
            <a:endParaRPr sz="800">
              <a:solidFill>
                <a:schemeClr val="lt1"/>
              </a:solidFill>
              <a:latin typeface="Muli Regular"/>
              <a:ea typeface="Muli Regular"/>
              <a:cs typeface="Muli Regular"/>
              <a:sym typeface="Muli Regular"/>
            </a:endParaRPr>
          </a:p>
        </p:txBody>
      </p:sp>
      <p:sp>
        <p:nvSpPr>
          <p:cNvPr id="198" name="Google Shape;198;p25"/>
          <p:cNvSpPr/>
          <p:nvPr/>
        </p:nvSpPr>
        <p:spPr>
          <a:xfrm>
            <a:off x="5071812"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199" name="Google Shape;199;p25"/>
          <p:cNvSpPr/>
          <p:nvPr/>
        </p:nvSpPr>
        <p:spPr>
          <a:xfrm>
            <a:off x="5654716"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00" name="Google Shape;200;p25"/>
          <p:cNvSpPr/>
          <p:nvPr/>
        </p:nvSpPr>
        <p:spPr>
          <a:xfrm>
            <a:off x="6237620"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01" name="Google Shape;201;p25"/>
          <p:cNvSpPr/>
          <p:nvPr/>
        </p:nvSpPr>
        <p:spPr>
          <a:xfrm>
            <a:off x="6819981"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2" name="Google Shape;202;p25"/>
          <p:cNvSpPr/>
          <p:nvPr/>
        </p:nvSpPr>
        <p:spPr>
          <a:xfrm>
            <a:off x="6820110"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3" name="Google Shape;203;p25"/>
          <p:cNvSpPr/>
          <p:nvPr/>
        </p:nvSpPr>
        <p:spPr>
          <a:xfrm>
            <a:off x="6819981"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4" name="Google Shape;204;p25"/>
          <p:cNvSpPr/>
          <p:nvPr/>
        </p:nvSpPr>
        <p:spPr>
          <a:xfrm>
            <a:off x="6819981"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5" name="Google Shape;205;p25"/>
          <p:cNvSpPr/>
          <p:nvPr/>
        </p:nvSpPr>
        <p:spPr>
          <a:xfrm>
            <a:off x="6820983" y="1427625"/>
            <a:ext cx="17487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Q4</a:t>
            </a:r>
            <a:endParaRPr sz="800">
              <a:solidFill>
                <a:schemeClr val="lt1"/>
              </a:solidFill>
              <a:latin typeface="Muli Regular"/>
              <a:ea typeface="Muli Regular"/>
              <a:cs typeface="Muli Regular"/>
              <a:sym typeface="Muli Regular"/>
            </a:endParaRPr>
          </a:p>
        </p:txBody>
      </p:sp>
      <p:sp>
        <p:nvSpPr>
          <p:cNvPr id="206" name="Google Shape;206;p25"/>
          <p:cNvSpPr/>
          <p:nvPr/>
        </p:nvSpPr>
        <p:spPr>
          <a:xfrm>
            <a:off x="6820983"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207" name="Google Shape;207;p25"/>
          <p:cNvSpPr/>
          <p:nvPr/>
        </p:nvSpPr>
        <p:spPr>
          <a:xfrm>
            <a:off x="7403887"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08" name="Google Shape;208;p25"/>
          <p:cNvSpPr/>
          <p:nvPr/>
        </p:nvSpPr>
        <p:spPr>
          <a:xfrm>
            <a:off x="7986791"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13" name="Google Shape;213;p25"/>
          <p:cNvSpPr/>
          <p:nvPr/>
        </p:nvSpPr>
        <p:spPr>
          <a:xfrm>
            <a:off x="580550" y="2504950"/>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14" name="Google Shape;214;p25"/>
          <p:cNvSpPr/>
          <p:nvPr/>
        </p:nvSpPr>
        <p:spPr>
          <a:xfrm>
            <a:off x="580550" y="2967472"/>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   </a:t>
            </a:r>
            <a:endParaRPr sz="800">
              <a:solidFill>
                <a:schemeClr val="lt1"/>
              </a:solidFill>
              <a:latin typeface="Muli Regular"/>
              <a:ea typeface="Muli Regular"/>
              <a:cs typeface="Muli Regular"/>
              <a:sym typeface="Muli Regular"/>
            </a:endParaRPr>
          </a:p>
        </p:txBody>
      </p:sp>
      <p:sp>
        <p:nvSpPr>
          <p:cNvPr id="215" name="Google Shape;215;p25"/>
          <p:cNvSpPr/>
          <p:nvPr/>
        </p:nvSpPr>
        <p:spPr>
          <a:xfrm>
            <a:off x="580550" y="3429824"/>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16" name="Google Shape;216;p25"/>
          <p:cNvSpPr/>
          <p:nvPr/>
        </p:nvSpPr>
        <p:spPr>
          <a:xfrm>
            <a:off x="580550" y="3892328"/>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17" name="Google Shape;217;p25"/>
          <p:cNvSpPr/>
          <p:nvPr/>
        </p:nvSpPr>
        <p:spPr>
          <a:xfrm>
            <a:off x="580550" y="1427625"/>
            <a:ext cx="989700" cy="1077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a:p>
            <a:pPr marL="0" lvl="0" indent="0" algn="l" rtl="0">
              <a:spcBef>
                <a:spcPts val="0"/>
              </a:spcBef>
              <a:spcAft>
                <a:spcPts val="0"/>
              </a:spcAft>
              <a:buNone/>
            </a:pPr>
            <a:endParaRPr sz="800">
              <a:solidFill>
                <a:schemeClr val="lt1"/>
              </a:solidFill>
              <a:latin typeface="Muli Regular"/>
              <a:ea typeface="Muli Regular"/>
              <a:cs typeface="Muli Regular"/>
              <a:sym typeface="Muli Regular"/>
            </a:endParaRPr>
          </a:p>
        </p:txBody>
      </p:sp>
      <p:sp>
        <p:nvSpPr>
          <p:cNvPr id="224" name="Google Shape;224;p25"/>
          <p:cNvSpPr txBox="1"/>
          <p:nvPr/>
        </p:nvSpPr>
        <p:spPr>
          <a:xfrm>
            <a:off x="8049019" y="4387225"/>
            <a:ext cx="513900" cy="9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LOREM</a:t>
            </a:r>
            <a:endParaRPr>
              <a:solidFill>
                <a:schemeClr val="lt1"/>
              </a:solidFill>
              <a:latin typeface="Muli Regular"/>
              <a:ea typeface="Muli Regular"/>
              <a:cs typeface="Muli Regular"/>
              <a:sym typeface="Muli Regular"/>
            </a:endParaRPr>
          </a:p>
        </p:txBody>
      </p:sp>
      <p:sp>
        <p:nvSpPr>
          <p:cNvPr id="225" name="Google Shape;225;p25"/>
          <p:cNvSpPr/>
          <p:nvPr/>
        </p:nvSpPr>
        <p:spPr>
          <a:xfrm>
            <a:off x="8046546" y="4403327"/>
            <a:ext cx="64500" cy="57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59" name="Google Shape;180;p25">
            <a:extLst>
              <a:ext uri="{FF2B5EF4-FFF2-40B4-BE49-F238E27FC236}">
                <a16:creationId xmlns:a16="http://schemas.microsoft.com/office/drawing/2014/main" id="{5EAB2925-72AE-5348-9865-561E50FB377D}"/>
              </a:ext>
            </a:extLst>
          </p:cNvPr>
          <p:cNvSpPr/>
          <p:nvPr/>
        </p:nvSpPr>
        <p:spPr>
          <a:xfrm>
            <a:off x="1569335" y="2038952"/>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Tree>
    <p:extLst>
      <p:ext uri="{BB962C8B-B14F-4D97-AF65-F5344CB8AC3E}">
        <p14:creationId xmlns:p14="http://schemas.microsoft.com/office/powerpoint/2010/main" val="109645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685800" y="1032750"/>
            <a:ext cx="3332700" cy="1980600"/>
          </a:xfrm>
          <a:prstGeom prst="rect">
            <a:avLst/>
          </a:prstGeom>
        </p:spPr>
        <p:txBody>
          <a:bodyPr spcFirstLastPara="1" wrap="square" lIns="0" tIns="0" rIns="0" bIns="0" anchor="t" anchorCtr="0">
            <a:noAutofit/>
          </a:bodyPr>
          <a:lstStyle/>
          <a:p>
            <a:pPr lvl="0"/>
            <a:r>
              <a:rPr lang="en-US" sz="4400" dirty="0"/>
              <a:t>Kernel Ridge Regression</a:t>
            </a:r>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580550" y="205975"/>
            <a:ext cx="7989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Stats Page for </a:t>
            </a:r>
            <a:r>
              <a:rPr lang="en-US" sz="2800" dirty="0"/>
              <a:t>Kernel</a:t>
            </a:r>
            <a:r>
              <a:rPr lang="en" sz="2800" dirty="0"/>
              <a:t> Ridge </a:t>
            </a:r>
            <a:r>
              <a:rPr lang="en-US" sz="2800" dirty="0"/>
              <a:t>Regression</a:t>
            </a:r>
            <a:endParaRPr sz="2800" dirty="0"/>
          </a:p>
        </p:txBody>
      </p:sp>
      <p:sp>
        <p:nvSpPr>
          <p:cNvPr id="172" name="Google Shape;172;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73" name="Google Shape;173;p25"/>
          <p:cNvSpPr/>
          <p:nvPr/>
        </p:nvSpPr>
        <p:spPr>
          <a:xfrm>
            <a:off x="5070938"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4" name="Google Shape;174;p25"/>
          <p:cNvSpPr/>
          <p:nvPr/>
        </p:nvSpPr>
        <p:spPr>
          <a:xfrm>
            <a:off x="6819981"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6" name="Google Shape;176;p25"/>
          <p:cNvSpPr/>
          <p:nvPr/>
        </p:nvSpPr>
        <p:spPr>
          <a:xfrm>
            <a:off x="1569579"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7" name="Google Shape;177;p25"/>
          <p:cNvSpPr/>
          <p:nvPr/>
        </p:nvSpPr>
        <p:spPr>
          <a:xfrm>
            <a:off x="1569579"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uli Regular"/>
                <a:ea typeface="Muli Regular"/>
                <a:cs typeface="Muli Regular"/>
                <a:sym typeface="Muli Regular"/>
              </a:rPr>
              <a:t>   </a:t>
            </a:r>
            <a:endParaRPr>
              <a:solidFill>
                <a:schemeClr val="lt1"/>
              </a:solidFill>
              <a:latin typeface="Muli Regular"/>
              <a:ea typeface="Muli Regular"/>
              <a:cs typeface="Muli Regular"/>
              <a:sym typeface="Muli Regular"/>
            </a:endParaRPr>
          </a:p>
        </p:txBody>
      </p:sp>
      <p:sp>
        <p:nvSpPr>
          <p:cNvPr id="178" name="Google Shape;178;p25"/>
          <p:cNvSpPr/>
          <p:nvPr/>
        </p:nvSpPr>
        <p:spPr>
          <a:xfrm>
            <a:off x="1569579"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79" name="Google Shape;179;p25"/>
          <p:cNvSpPr/>
          <p:nvPr/>
        </p:nvSpPr>
        <p:spPr>
          <a:xfrm>
            <a:off x="1569579"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0" name="Google Shape;180;p25"/>
          <p:cNvSpPr/>
          <p:nvPr/>
        </p:nvSpPr>
        <p:spPr>
          <a:xfrm>
            <a:off x="3320625"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1" name="Google Shape;181;p25"/>
          <p:cNvSpPr/>
          <p:nvPr/>
        </p:nvSpPr>
        <p:spPr>
          <a:xfrm>
            <a:off x="3319436"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2" name="Google Shape;182;p25"/>
          <p:cNvSpPr/>
          <p:nvPr/>
        </p:nvSpPr>
        <p:spPr>
          <a:xfrm>
            <a:off x="3319436"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3" name="Google Shape;183;p25"/>
          <p:cNvSpPr/>
          <p:nvPr/>
        </p:nvSpPr>
        <p:spPr>
          <a:xfrm>
            <a:off x="3319436"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4" name="Google Shape;184;p25"/>
          <p:cNvSpPr/>
          <p:nvPr/>
        </p:nvSpPr>
        <p:spPr>
          <a:xfrm>
            <a:off x="3320753"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85" name="Google Shape;185;p25"/>
          <p:cNvSpPr/>
          <p:nvPr/>
        </p:nvSpPr>
        <p:spPr>
          <a:xfrm>
            <a:off x="1571766" y="1427625"/>
            <a:ext cx="17487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Q1</a:t>
            </a:r>
            <a:endParaRPr sz="800">
              <a:solidFill>
                <a:schemeClr val="lt1"/>
              </a:solidFill>
              <a:latin typeface="Muli Regular"/>
              <a:ea typeface="Muli Regular"/>
              <a:cs typeface="Muli Regular"/>
              <a:sym typeface="Muli Regular"/>
            </a:endParaRPr>
          </a:p>
        </p:txBody>
      </p:sp>
      <p:sp>
        <p:nvSpPr>
          <p:cNvPr id="186" name="Google Shape;186;p25"/>
          <p:cNvSpPr/>
          <p:nvPr/>
        </p:nvSpPr>
        <p:spPr>
          <a:xfrm>
            <a:off x="1571766"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187" name="Google Shape;187;p25"/>
          <p:cNvSpPr/>
          <p:nvPr/>
        </p:nvSpPr>
        <p:spPr>
          <a:xfrm>
            <a:off x="2154670"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188" name="Google Shape;188;p25"/>
          <p:cNvSpPr/>
          <p:nvPr/>
        </p:nvSpPr>
        <p:spPr>
          <a:xfrm>
            <a:off x="2737574"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189" name="Google Shape;189;p25"/>
          <p:cNvSpPr/>
          <p:nvPr/>
        </p:nvSpPr>
        <p:spPr>
          <a:xfrm>
            <a:off x="3321627" y="1427625"/>
            <a:ext cx="17487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Q2</a:t>
            </a:r>
            <a:endParaRPr sz="800">
              <a:solidFill>
                <a:schemeClr val="lt1"/>
              </a:solidFill>
              <a:latin typeface="Muli Regular"/>
              <a:ea typeface="Muli Regular"/>
              <a:cs typeface="Muli Regular"/>
              <a:sym typeface="Muli Regular"/>
            </a:endParaRPr>
          </a:p>
        </p:txBody>
      </p:sp>
      <p:sp>
        <p:nvSpPr>
          <p:cNvPr id="190" name="Google Shape;190;p25"/>
          <p:cNvSpPr/>
          <p:nvPr/>
        </p:nvSpPr>
        <p:spPr>
          <a:xfrm>
            <a:off x="3321627"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191" name="Google Shape;191;p25"/>
          <p:cNvSpPr/>
          <p:nvPr/>
        </p:nvSpPr>
        <p:spPr>
          <a:xfrm>
            <a:off x="3904531"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192" name="Google Shape;192;p25"/>
          <p:cNvSpPr/>
          <p:nvPr/>
        </p:nvSpPr>
        <p:spPr>
          <a:xfrm>
            <a:off x="4487435"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193" name="Google Shape;193;p25"/>
          <p:cNvSpPr/>
          <p:nvPr/>
        </p:nvSpPr>
        <p:spPr>
          <a:xfrm>
            <a:off x="5070810"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4" name="Google Shape;194;p25"/>
          <p:cNvSpPr/>
          <p:nvPr/>
        </p:nvSpPr>
        <p:spPr>
          <a:xfrm>
            <a:off x="5070938"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5" name="Google Shape;195;p25"/>
          <p:cNvSpPr/>
          <p:nvPr/>
        </p:nvSpPr>
        <p:spPr>
          <a:xfrm>
            <a:off x="5070938"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6" name="Google Shape;196;p25"/>
          <p:cNvSpPr/>
          <p:nvPr/>
        </p:nvSpPr>
        <p:spPr>
          <a:xfrm>
            <a:off x="5070938"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197" name="Google Shape;197;p25"/>
          <p:cNvSpPr/>
          <p:nvPr/>
        </p:nvSpPr>
        <p:spPr>
          <a:xfrm>
            <a:off x="5071812" y="1427625"/>
            <a:ext cx="17487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Q3</a:t>
            </a:r>
            <a:endParaRPr sz="800">
              <a:solidFill>
                <a:schemeClr val="lt1"/>
              </a:solidFill>
              <a:latin typeface="Muli Regular"/>
              <a:ea typeface="Muli Regular"/>
              <a:cs typeface="Muli Regular"/>
              <a:sym typeface="Muli Regular"/>
            </a:endParaRPr>
          </a:p>
        </p:txBody>
      </p:sp>
      <p:sp>
        <p:nvSpPr>
          <p:cNvPr id="198" name="Google Shape;198;p25"/>
          <p:cNvSpPr/>
          <p:nvPr/>
        </p:nvSpPr>
        <p:spPr>
          <a:xfrm>
            <a:off x="5071812"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199" name="Google Shape;199;p25"/>
          <p:cNvSpPr/>
          <p:nvPr/>
        </p:nvSpPr>
        <p:spPr>
          <a:xfrm>
            <a:off x="5654716"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00" name="Google Shape;200;p25"/>
          <p:cNvSpPr/>
          <p:nvPr/>
        </p:nvSpPr>
        <p:spPr>
          <a:xfrm>
            <a:off x="6237620"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01" name="Google Shape;201;p25"/>
          <p:cNvSpPr/>
          <p:nvPr/>
        </p:nvSpPr>
        <p:spPr>
          <a:xfrm>
            <a:off x="6819981"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2" name="Google Shape;202;p25"/>
          <p:cNvSpPr/>
          <p:nvPr/>
        </p:nvSpPr>
        <p:spPr>
          <a:xfrm>
            <a:off x="6820110"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3" name="Google Shape;203;p25"/>
          <p:cNvSpPr/>
          <p:nvPr/>
        </p:nvSpPr>
        <p:spPr>
          <a:xfrm>
            <a:off x="6819981"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4" name="Google Shape;204;p25"/>
          <p:cNvSpPr/>
          <p:nvPr/>
        </p:nvSpPr>
        <p:spPr>
          <a:xfrm>
            <a:off x="6819981"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205" name="Google Shape;205;p25"/>
          <p:cNvSpPr/>
          <p:nvPr/>
        </p:nvSpPr>
        <p:spPr>
          <a:xfrm>
            <a:off x="6820983" y="1427625"/>
            <a:ext cx="17487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Q4</a:t>
            </a:r>
            <a:endParaRPr sz="800">
              <a:solidFill>
                <a:schemeClr val="lt1"/>
              </a:solidFill>
              <a:latin typeface="Muli Regular"/>
              <a:ea typeface="Muli Regular"/>
              <a:cs typeface="Muli Regular"/>
              <a:sym typeface="Muli Regular"/>
            </a:endParaRPr>
          </a:p>
        </p:txBody>
      </p:sp>
      <p:sp>
        <p:nvSpPr>
          <p:cNvPr id="206" name="Google Shape;206;p25"/>
          <p:cNvSpPr/>
          <p:nvPr/>
        </p:nvSpPr>
        <p:spPr>
          <a:xfrm>
            <a:off x="6820983"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a:t>
            </a:r>
            <a:endParaRPr sz="600">
              <a:solidFill>
                <a:schemeClr val="lt1"/>
              </a:solidFill>
              <a:latin typeface="Muli Regular"/>
              <a:ea typeface="Muli Regular"/>
              <a:cs typeface="Muli Regular"/>
              <a:sym typeface="Muli Regular"/>
            </a:endParaRPr>
          </a:p>
        </p:txBody>
      </p:sp>
      <p:sp>
        <p:nvSpPr>
          <p:cNvPr id="207" name="Google Shape;207;p25"/>
          <p:cNvSpPr/>
          <p:nvPr/>
        </p:nvSpPr>
        <p:spPr>
          <a:xfrm>
            <a:off x="7403887"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IPS</a:t>
            </a:r>
            <a:endParaRPr sz="600">
              <a:solidFill>
                <a:schemeClr val="lt1"/>
              </a:solidFill>
              <a:latin typeface="Muli Regular"/>
              <a:ea typeface="Muli Regular"/>
              <a:cs typeface="Muli Regular"/>
              <a:sym typeface="Muli Regular"/>
            </a:endParaRPr>
          </a:p>
        </p:txBody>
      </p:sp>
      <p:sp>
        <p:nvSpPr>
          <p:cNvPr id="208" name="Google Shape;208;p25"/>
          <p:cNvSpPr/>
          <p:nvPr/>
        </p:nvSpPr>
        <p:spPr>
          <a:xfrm>
            <a:off x="7986791"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DOL</a:t>
            </a:r>
            <a:endParaRPr sz="600">
              <a:solidFill>
                <a:schemeClr val="lt1"/>
              </a:solidFill>
              <a:latin typeface="Muli Regular"/>
              <a:ea typeface="Muli Regular"/>
              <a:cs typeface="Muli Regular"/>
              <a:sym typeface="Muli Regular"/>
            </a:endParaRPr>
          </a:p>
        </p:txBody>
      </p:sp>
      <p:sp>
        <p:nvSpPr>
          <p:cNvPr id="213" name="Google Shape;213;p25"/>
          <p:cNvSpPr/>
          <p:nvPr/>
        </p:nvSpPr>
        <p:spPr>
          <a:xfrm>
            <a:off x="580550" y="2504950"/>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14" name="Google Shape;214;p25"/>
          <p:cNvSpPr/>
          <p:nvPr/>
        </p:nvSpPr>
        <p:spPr>
          <a:xfrm>
            <a:off x="580550" y="2967472"/>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   </a:t>
            </a:r>
            <a:endParaRPr sz="800">
              <a:solidFill>
                <a:schemeClr val="lt1"/>
              </a:solidFill>
              <a:latin typeface="Muli Regular"/>
              <a:ea typeface="Muli Regular"/>
              <a:cs typeface="Muli Regular"/>
              <a:sym typeface="Muli Regular"/>
            </a:endParaRPr>
          </a:p>
        </p:txBody>
      </p:sp>
      <p:sp>
        <p:nvSpPr>
          <p:cNvPr id="215" name="Google Shape;215;p25"/>
          <p:cNvSpPr/>
          <p:nvPr/>
        </p:nvSpPr>
        <p:spPr>
          <a:xfrm>
            <a:off x="580550" y="3429824"/>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16" name="Google Shape;216;p25"/>
          <p:cNvSpPr/>
          <p:nvPr/>
        </p:nvSpPr>
        <p:spPr>
          <a:xfrm>
            <a:off x="580550" y="3892328"/>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p:txBody>
      </p:sp>
      <p:sp>
        <p:nvSpPr>
          <p:cNvPr id="217" name="Google Shape;217;p25"/>
          <p:cNvSpPr/>
          <p:nvPr/>
        </p:nvSpPr>
        <p:spPr>
          <a:xfrm>
            <a:off x="580550" y="1427625"/>
            <a:ext cx="989700" cy="1077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chemeClr val="lt1"/>
                </a:solidFill>
                <a:latin typeface="Muli Regular"/>
                <a:ea typeface="Muli Regular"/>
                <a:cs typeface="Muli Regular"/>
                <a:sym typeface="Muli Regular"/>
              </a:rPr>
              <a:t>Lorem ipsum</a:t>
            </a:r>
            <a:endParaRPr sz="800">
              <a:solidFill>
                <a:schemeClr val="lt1"/>
              </a:solidFill>
              <a:latin typeface="Muli Regular"/>
              <a:ea typeface="Muli Regular"/>
              <a:cs typeface="Muli Regular"/>
              <a:sym typeface="Muli Regular"/>
            </a:endParaRPr>
          </a:p>
          <a:p>
            <a:pPr marL="0" lvl="0" indent="0" algn="l" rtl="0">
              <a:spcBef>
                <a:spcPts val="0"/>
              </a:spcBef>
              <a:spcAft>
                <a:spcPts val="0"/>
              </a:spcAft>
              <a:buNone/>
            </a:pPr>
            <a:endParaRPr sz="800">
              <a:solidFill>
                <a:schemeClr val="lt1"/>
              </a:solidFill>
              <a:latin typeface="Muli Regular"/>
              <a:ea typeface="Muli Regular"/>
              <a:cs typeface="Muli Regular"/>
              <a:sym typeface="Muli Regular"/>
            </a:endParaRPr>
          </a:p>
        </p:txBody>
      </p:sp>
      <p:sp>
        <p:nvSpPr>
          <p:cNvPr id="224" name="Google Shape;224;p25"/>
          <p:cNvSpPr txBox="1"/>
          <p:nvPr/>
        </p:nvSpPr>
        <p:spPr>
          <a:xfrm>
            <a:off x="8049019" y="4387225"/>
            <a:ext cx="513900" cy="9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Regular"/>
                <a:ea typeface="Muli Regular"/>
                <a:cs typeface="Muli Regular"/>
                <a:sym typeface="Muli Regular"/>
              </a:rPr>
              <a:t>LOREM</a:t>
            </a:r>
            <a:endParaRPr>
              <a:solidFill>
                <a:schemeClr val="lt1"/>
              </a:solidFill>
              <a:latin typeface="Muli Regular"/>
              <a:ea typeface="Muli Regular"/>
              <a:cs typeface="Muli Regular"/>
              <a:sym typeface="Muli Regular"/>
            </a:endParaRPr>
          </a:p>
        </p:txBody>
      </p:sp>
      <p:sp>
        <p:nvSpPr>
          <p:cNvPr id="225" name="Google Shape;225;p25"/>
          <p:cNvSpPr/>
          <p:nvPr/>
        </p:nvSpPr>
        <p:spPr>
          <a:xfrm>
            <a:off x="8046546" y="4403327"/>
            <a:ext cx="64500" cy="57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
        <p:nvSpPr>
          <p:cNvPr id="59" name="Google Shape;180;p25">
            <a:extLst>
              <a:ext uri="{FF2B5EF4-FFF2-40B4-BE49-F238E27FC236}">
                <a16:creationId xmlns:a16="http://schemas.microsoft.com/office/drawing/2014/main" id="{5EAB2925-72AE-5348-9865-561E50FB377D}"/>
              </a:ext>
            </a:extLst>
          </p:cNvPr>
          <p:cNvSpPr/>
          <p:nvPr/>
        </p:nvSpPr>
        <p:spPr>
          <a:xfrm>
            <a:off x="1569335" y="2038952"/>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Regular"/>
              <a:ea typeface="Muli Regular"/>
              <a:cs typeface="Muli Regular"/>
              <a:sym typeface="Muli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580500" y="369261"/>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Stats Page - Option</a:t>
            </a:r>
            <a:br>
              <a:rPr lang="en" dirty="0"/>
            </a:br>
            <a:endParaRPr dirty="0"/>
          </a:p>
        </p:txBody>
      </p:sp>
      <p:graphicFrame>
        <p:nvGraphicFramePr>
          <p:cNvPr id="233" name="Google Shape;233;p26"/>
          <p:cNvGraphicFramePr/>
          <p:nvPr/>
        </p:nvGraphicFramePr>
        <p:xfrm>
          <a:off x="580500" y="1564481"/>
          <a:ext cx="6014400" cy="2978400"/>
        </p:xfrm>
        <a:graphic>
          <a:graphicData uri="http://schemas.openxmlformats.org/drawingml/2006/table">
            <a:tbl>
              <a:tblPr>
                <a:noFill/>
                <a:tableStyleId>{D55B075A-F8CD-4476-8E3D-4FFE48EF63DD}</a:tableStyleId>
              </a:tblPr>
              <a:tblGrid>
                <a:gridCol w="1503600">
                  <a:extLst>
                    <a:ext uri="{9D8B030D-6E8A-4147-A177-3AD203B41FA5}">
                      <a16:colId xmlns:a16="http://schemas.microsoft.com/office/drawing/2014/main" val="20000"/>
                    </a:ext>
                  </a:extLst>
                </a:gridCol>
                <a:gridCol w="15036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gridCol w="1503600">
                  <a:extLst>
                    <a:ext uri="{9D8B030D-6E8A-4147-A177-3AD203B41FA5}">
                      <a16:colId xmlns:a16="http://schemas.microsoft.com/office/drawing/2014/main" val="20003"/>
                    </a:ext>
                  </a:extLst>
                </a:gridCol>
              </a:tblGrid>
              <a:tr h="744600">
                <a:tc>
                  <a:txBody>
                    <a:bodyPr/>
                    <a:lstStyle/>
                    <a:p>
                      <a:pPr marL="0" lvl="0" indent="0" algn="l" rtl="0">
                        <a:spcBef>
                          <a:spcPts val="0"/>
                        </a:spcBef>
                        <a:spcAft>
                          <a:spcPts val="0"/>
                        </a:spcAft>
                        <a:buNone/>
                      </a:pPr>
                      <a:endParaRPr>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Regular"/>
                          <a:ea typeface="Muli Regular"/>
                          <a:cs typeface="Muli Regular"/>
                          <a:sym typeface="Muli Regular"/>
                        </a:rPr>
                        <a:t>A</a:t>
                      </a:r>
                      <a:endParaRPr sz="1100">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Regular"/>
                          <a:ea typeface="Muli Regular"/>
                          <a:cs typeface="Muli Regular"/>
                          <a:sym typeface="Muli Regular"/>
                        </a:rPr>
                        <a:t>B</a:t>
                      </a:r>
                      <a:endParaRPr sz="1100">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Regular"/>
                          <a:ea typeface="Muli Regular"/>
                          <a:cs typeface="Muli Regular"/>
                          <a:sym typeface="Muli Regular"/>
                        </a:rPr>
                        <a:t>C</a:t>
                      </a:r>
                      <a:endParaRPr sz="1100">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44600">
                <a:tc>
                  <a:txBody>
                    <a:bodyPr/>
                    <a:lstStyle/>
                    <a:p>
                      <a:pPr marL="0" lvl="0" indent="0" algn="r" rtl="0">
                        <a:spcBef>
                          <a:spcPts val="0"/>
                        </a:spcBef>
                        <a:spcAft>
                          <a:spcPts val="0"/>
                        </a:spcAft>
                        <a:buNone/>
                      </a:pPr>
                      <a:r>
                        <a:rPr lang="en" sz="1100">
                          <a:solidFill>
                            <a:schemeClr val="accent3"/>
                          </a:solidFill>
                          <a:latin typeface="Muli Regular"/>
                          <a:ea typeface="Muli Regular"/>
                          <a:cs typeface="Muli Regular"/>
                          <a:sym typeface="Muli Regular"/>
                        </a:rPr>
                        <a:t>Yellow</a:t>
                      </a:r>
                      <a:endParaRPr sz="1100">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20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7</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44600">
                <a:tc>
                  <a:txBody>
                    <a:bodyPr/>
                    <a:lstStyle/>
                    <a:p>
                      <a:pPr marL="0" lvl="0" indent="0" algn="r" rtl="0">
                        <a:spcBef>
                          <a:spcPts val="0"/>
                        </a:spcBef>
                        <a:spcAft>
                          <a:spcPts val="0"/>
                        </a:spcAft>
                        <a:buNone/>
                      </a:pPr>
                      <a:r>
                        <a:rPr lang="en" sz="1100">
                          <a:solidFill>
                            <a:schemeClr val="accent3"/>
                          </a:solidFill>
                          <a:latin typeface="Muli Regular"/>
                          <a:ea typeface="Muli Regular"/>
                          <a:cs typeface="Muli Regular"/>
                          <a:sym typeface="Muli Regular"/>
                        </a:rPr>
                        <a:t>Blue</a:t>
                      </a:r>
                      <a:endParaRPr sz="1100">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30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15</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44600">
                <a:tc>
                  <a:txBody>
                    <a:bodyPr/>
                    <a:lstStyle/>
                    <a:p>
                      <a:pPr marL="0" lvl="0" indent="0" algn="r" rtl="0">
                        <a:spcBef>
                          <a:spcPts val="0"/>
                        </a:spcBef>
                        <a:spcAft>
                          <a:spcPts val="0"/>
                        </a:spcAft>
                        <a:buNone/>
                      </a:pPr>
                      <a:r>
                        <a:rPr lang="en" sz="1100">
                          <a:solidFill>
                            <a:schemeClr val="accent3"/>
                          </a:solidFill>
                          <a:latin typeface="Muli Regular"/>
                          <a:ea typeface="Muli Regular"/>
                          <a:cs typeface="Muli Regular"/>
                          <a:sym typeface="Muli Regular"/>
                        </a:rPr>
                        <a:t>Orange</a:t>
                      </a:r>
                      <a:endParaRPr sz="1100">
                        <a:solidFill>
                          <a:schemeClr val="accent3"/>
                        </a:solidFill>
                        <a:latin typeface="Muli Regular"/>
                        <a:ea typeface="Muli Regular"/>
                        <a:cs typeface="Muli Regular"/>
                        <a:sym typeface="Muli Regular"/>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5</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24</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16</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34" name="Google Shape;23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A5B0-D82B-B442-8F79-003DFDAFCD56}"/>
              </a:ext>
            </a:extLst>
          </p:cNvPr>
          <p:cNvSpPr>
            <a:spLocks noGrp="1"/>
          </p:cNvSpPr>
          <p:nvPr>
            <p:ph type="title"/>
          </p:nvPr>
        </p:nvSpPr>
        <p:spPr>
          <a:xfrm>
            <a:off x="815434" y="285874"/>
            <a:ext cx="6014400" cy="857400"/>
          </a:xfrm>
        </p:spPr>
        <p:txBody>
          <a:bodyPr/>
          <a:lstStyle/>
          <a:p>
            <a:r>
              <a:rPr lang="en-US" dirty="0"/>
              <a:t>Contents</a:t>
            </a:r>
          </a:p>
        </p:txBody>
      </p:sp>
      <p:sp>
        <p:nvSpPr>
          <p:cNvPr id="4" name="Text Placeholder 3">
            <a:extLst>
              <a:ext uri="{FF2B5EF4-FFF2-40B4-BE49-F238E27FC236}">
                <a16:creationId xmlns:a16="http://schemas.microsoft.com/office/drawing/2014/main" id="{A6CECD18-6FC0-7540-8D7D-854BEFC0AEE5}"/>
              </a:ext>
            </a:extLst>
          </p:cNvPr>
          <p:cNvSpPr>
            <a:spLocks noGrp="1"/>
          </p:cNvSpPr>
          <p:nvPr>
            <p:ph type="body" idx="2"/>
          </p:nvPr>
        </p:nvSpPr>
        <p:spPr>
          <a:xfrm>
            <a:off x="815434" y="1594751"/>
            <a:ext cx="2841000" cy="3155100"/>
          </a:xfrm>
        </p:spPr>
        <p:txBody>
          <a:bodyPr/>
          <a:lstStyle/>
          <a:p>
            <a:r>
              <a:rPr lang="en-US" altLang="zh-CN" b="1" kern="100" dirty="0">
                <a:solidFill>
                  <a:schemeClr val="bg1"/>
                </a:solidFill>
                <a:cs typeface="Times New Roman" panose="02020603050405020304" pitchFamily="18" charset="0"/>
                <a:sym typeface="微软雅黑" panose="020B0503020204020204" pitchFamily="34" charset="-122"/>
              </a:rPr>
              <a:t>Data Processing</a:t>
            </a:r>
            <a:endParaRPr lang="zh-CN" altLang="zh-CN" b="1" kern="100" dirty="0">
              <a:solidFill>
                <a:schemeClr val="bg1"/>
              </a:solidFill>
              <a:cs typeface="Times New Roman" panose="02020603050405020304" pitchFamily="18" charset="0"/>
              <a:sym typeface="微软雅黑" panose="020B0503020204020204" pitchFamily="34" charset="-122"/>
            </a:endParaRPr>
          </a:p>
          <a:p>
            <a:r>
              <a:rPr lang="en-US" b="1" kern="100" dirty="0">
                <a:solidFill>
                  <a:schemeClr val="bg1"/>
                </a:solidFill>
                <a:cs typeface="Times New Roman" panose="02020603050405020304" pitchFamily="18" charset="0"/>
              </a:rPr>
              <a:t>Algorithms</a:t>
            </a:r>
            <a:endParaRPr lang="zh-CN" altLang="zh-CN" b="1" kern="100" dirty="0">
              <a:solidFill>
                <a:schemeClr val="bg1"/>
              </a:solidFill>
              <a:cs typeface="Times New Roman" panose="02020603050405020304" pitchFamily="18" charset="0"/>
              <a:sym typeface="微软雅黑" panose="020B0503020204020204" pitchFamily="34" charset="-122"/>
            </a:endParaRPr>
          </a:p>
          <a:p>
            <a:r>
              <a:rPr lang="en-US" altLang="zh-CN" b="1" kern="100" dirty="0">
                <a:solidFill>
                  <a:schemeClr val="bg1"/>
                </a:solidFill>
                <a:cs typeface="Times New Roman" panose="02020603050405020304" pitchFamily="18" charset="0"/>
                <a:sym typeface="微软雅黑" panose="020B0503020204020204" pitchFamily="34" charset="-122"/>
              </a:rPr>
              <a:t>Evaluation</a:t>
            </a:r>
          </a:p>
          <a:p>
            <a:r>
              <a:rPr lang="en-US" altLang="zh-CN" b="1" kern="100" dirty="0">
                <a:solidFill>
                  <a:schemeClr val="bg1"/>
                </a:solidFill>
                <a:cs typeface="Times New Roman" panose="02020603050405020304" pitchFamily="18" charset="0"/>
                <a:sym typeface="微软雅黑" panose="020B0503020204020204" pitchFamily="34" charset="-122"/>
              </a:rPr>
              <a:t>Result Analysis</a:t>
            </a:r>
            <a:endParaRPr lang="zh-CN" altLang="zh-CN" b="1" kern="100" dirty="0">
              <a:solidFill>
                <a:schemeClr val="bg1"/>
              </a:solidFill>
              <a:cs typeface="Times New Roman" panose="02020603050405020304" pitchFamily="18" charset="0"/>
              <a:sym typeface="微软雅黑" panose="020B0503020204020204" pitchFamily="34" charset="-122"/>
            </a:endParaRPr>
          </a:p>
        </p:txBody>
      </p:sp>
      <p:sp>
        <p:nvSpPr>
          <p:cNvPr id="5" name="Slide Number Placeholder 4">
            <a:extLst>
              <a:ext uri="{FF2B5EF4-FFF2-40B4-BE49-F238E27FC236}">
                <a16:creationId xmlns:a16="http://schemas.microsoft.com/office/drawing/2014/main" id="{DA85A147-4A3E-1144-AFD6-789CF12700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49564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638B-D122-2C4A-995D-D0E72D6D41D8}"/>
              </a:ext>
            </a:extLst>
          </p:cNvPr>
          <p:cNvSpPr>
            <a:spLocks noGrp="1"/>
          </p:cNvSpPr>
          <p:nvPr>
            <p:ph type="title"/>
          </p:nvPr>
        </p:nvSpPr>
        <p:spPr/>
        <p:txBody>
          <a:bodyPr/>
          <a:lstStyle/>
          <a:p>
            <a:r>
              <a:rPr lang="en-US" dirty="0"/>
              <a:t>Collaborative Filtering</a:t>
            </a:r>
          </a:p>
        </p:txBody>
      </p:sp>
      <p:sp>
        <p:nvSpPr>
          <p:cNvPr id="3" name="Text Placeholder 2">
            <a:extLst>
              <a:ext uri="{FF2B5EF4-FFF2-40B4-BE49-F238E27FC236}">
                <a16:creationId xmlns:a16="http://schemas.microsoft.com/office/drawing/2014/main" id="{A9BF5D35-38A1-C042-8772-56DD2327685E}"/>
              </a:ext>
            </a:extLst>
          </p:cNvPr>
          <p:cNvSpPr>
            <a:spLocks noGrp="1"/>
          </p:cNvSpPr>
          <p:nvPr>
            <p:ph type="body" idx="1"/>
          </p:nvPr>
        </p:nvSpPr>
        <p:spPr>
          <a:xfrm>
            <a:off x="580550" y="1592247"/>
            <a:ext cx="4627221" cy="2855466"/>
          </a:xfrm>
        </p:spPr>
        <p:txBody>
          <a:bodyPr/>
          <a:lstStyle/>
          <a:p>
            <a:pPr marL="101600" indent="0">
              <a:buNone/>
            </a:pPr>
            <a:r>
              <a:rPr lang="en-US" sz="1400" dirty="0"/>
              <a:t>Collaborative Filtering (CF) is a method of making automatic predictions about the interests of a user by learning its preferences (or taste) based on information of his engagements with a set of available items, along with other users’ engagements with the same set of items. in other words, CF assumes that, if a person A has the same opinion as person B on some set of issues X={x1,x2,…}, then A is more likely to have B‘s opinion on a new issue y than to have the opinion of any other person that doesn’t agree with A on X.</a:t>
            </a:r>
          </a:p>
        </p:txBody>
      </p:sp>
      <p:sp>
        <p:nvSpPr>
          <p:cNvPr id="5" name="Slide Number Placeholder 4">
            <a:extLst>
              <a:ext uri="{FF2B5EF4-FFF2-40B4-BE49-F238E27FC236}">
                <a16:creationId xmlns:a16="http://schemas.microsoft.com/office/drawing/2014/main" id="{DBCC2DBB-D12A-EE48-B0A3-61B606AAF9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grpSp>
        <p:nvGrpSpPr>
          <p:cNvPr id="8" name="Group 7">
            <a:extLst>
              <a:ext uri="{FF2B5EF4-FFF2-40B4-BE49-F238E27FC236}">
                <a16:creationId xmlns:a16="http://schemas.microsoft.com/office/drawing/2014/main" id="{E53550CE-1EB7-914E-BCDC-A80570B5C9B0}"/>
              </a:ext>
            </a:extLst>
          </p:cNvPr>
          <p:cNvGrpSpPr/>
          <p:nvPr/>
        </p:nvGrpSpPr>
        <p:grpSpPr>
          <a:xfrm>
            <a:off x="5878569" y="1787875"/>
            <a:ext cx="2460043" cy="2056156"/>
            <a:chOff x="5780915" y="2249514"/>
            <a:chExt cx="2974019" cy="2485748"/>
          </a:xfrm>
        </p:grpSpPr>
        <p:sp>
          <p:nvSpPr>
            <p:cNvPr id="6" name="TextBox 5">
              <a:extLst>
                <a:ext uri="{FF2B5EF4-FFF2-40B4-BE49-F238E27FC236}">
                  <a16:creationId xmlns:a16="http://schemas.microsoft.com/office/drawing/2014/main" id="{28FD46E1-5879-B94A-A83A-1D775A9266FB}"/>
                </a:ext>
              </a:extLst>
            </p:cNvPr>
            <p:cNvSpPr txBox="1"/>
            <p:nvPr/>
          </p:nvSpPr>
          <p:spPr>
            <a:xfrm>
              <a:off x="5780915" y="2249514"/>
              <a:ext cx="2974019" cy="24857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pic>
          <p:nvPicPr>
            <p:cNvPr id="4" name="Picture 3">
              <a:extLst>
                <a:ext uri="{FF2B5EF4-FFF2-40B4-BE49-F238E27FC236}">
                  <a16:creationId xmlns:a16="http://schemas.microsoft.com/office/drawing/2014/main" id="{D19F28F6-29EC-A34B-958F-620855B2E894}"/>
                </a:ext>
              </a:extLst>
            </p:cNvPr>
            <p:cNvPicPr>
              <a:picLocks noChangeAspect="1"/>
            </p:cNvPicPr>
            <p:nvPr/>
          </p:nvPicPr>
          <p:blipFill>
            <a:blip r:embed="rId2"/>
            <a:stretch>
              <a:fillRect/>
            </a:stretch>
          </p:blipFill>
          <p:spPr>
            <a:xfrm>
              <a:off x="5956045" y="2574073"/>
              <a:ext cx="2623757" cy="1836630"/>
            </a:xfrm>
            <a:prstGeom prst="rect">
              <a:avLst/>
            </a:prstGeom>
          </p:spPr>
        </p:pic>
      </p:grpSp>
    </p:spTree>
    <p:extLst>
      <p:ext uri="{BB962C8B-B14F-4D97-AF65-F5344CB8AC3E}">
        <p14:creationId xmlns:p14="http://schemas.microsoft.com/office/powerpoint/2010/main" val="394749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1C09-C8C3-3149-B323-C41D5292327D}"/>
              </a:ext>
            </a:extLst>
          </p:cNvPr>
          <p:cNvSpPr>
            <a:spLocks noGrp="1"/>
          </p:cNvSpPr>
          <p:nvPr>
            <p:ph type="title"/>
          </p:nvPr>
        </p:nvSpPr>
        <p:spPr/>
        <p:txBody>
          <a:bodyPr/>
          <a:lstStyle/>
          <a:p>
            <a:r>
              <a:rPr lang="en-US" dirty="0"/>
              <a:t>Datasets &amp; Objective</a:t>
            </a:r>
          </a:p>
        </p:txBody>
      </p:sp>
      <p:sp>
        <p:nvSpPr>
          <p:cNvPr id="3" name="Text Placeholder 2">
            <a:extLst>
              <a:ext uri="{FF2B5EF4-FFF2-40B4-BE49-F238E27FC236}">
                <a16:creationId xmlns:a16="http://schemas.microsoft.com/office/drawing/2014/main" id="{B2C1E195-7B25-F94E-8E47-9F6DAF8490BF}"/>
              </a:ext>
            </a:extLst>
          </p:cNvPr>
          <p:cNvSpPr>
            <a:spLocks noGrp="1"/>
          </p:cNvSpPr>
          <p:nvPr>
            <p:ph type="body" idx="1"/>
          </p:nvPr>
        </p:nvSpPr>
        <p:spPr>
          <a:xfrm>
            <a:off x="580550" y="1884487"/>
            <a:ext cx="2841000" cy="2623163"/>
          </a:xfrm>
        </p:spPr>
        <p:txBody>
          <a:bodyPr/>
          <a:lstStyle/>
          <a:p>
            <a:r>
              <a:rPr lang="en-US" sz="1200" dirty="0" err="1"/>
              <a:t>ratings.csv</a:t>
            </a:r>
            <a:endParaRPr lang="en-US" sz="1200" dirty="0"/>
          </a:p>
          <a:p>
            <a:r>
              <a:rPr lang="en-US" sz="1200" dirty="0" err="1"/>
              <a:t>userId</a:t>
            </a:r>
            <a:r>
              <a:rPr lang="en-US" sz="1200" dirty="0"/>
              <a:t>, </a:t>
            </a:r>
            <a:r>
              <a:rPr lang="en-US" sz="1200" dirty="0" err="1"/>
              <a:t>movieId</a:t>
            </a:r>
            <a:r>
              <a:rPr lang="en-US" sz="1200" dirty="0"/>
              <a:t>, rating</a:t>
            </a:r>
          </a:p>
          <a:p>
            <a:r>
              <a:rPr lang="en-US" sz="1200" b="1" dirty="0"/>
              <a:t>100,836</a:t>
            </a:r>
            <a:r>
              <a:rPr lang="en-US" sz="1200" dirty="0"/>
              <a:t> rows</a:t>
            </a:r>
          </a:p>
          <a:p>
            <a:r>
              <a:rPr lang="en-US" sz="1200" b="1" dirty="0"/>
              <a:t>610</a:t>
            </a:r>
            <a:r>
              <a:rPr lang="en-US" sz="1200" dirty="0"/>
              <a:t> Users</a:t>
            </a:r>
          </a:p>
          <a:p>
            <a:r>
              <a:rPr lang="en-US" sz="1200" b="1" dirty="0"/>
              <a:t>9,724</a:t>
            </a:r>
            <a:r>
              <a:rPr lang="en-US" sz="1200" dirty="0"/>
              <a:t> Movies</a:t>
            </a:r>
          </a:p>
          <a:p>
            <a:endParaRPr lang="en-US" sz="1200" dirty="0"/>
          </a:p>
        </p:txBody>
      </p:sp>
      <p:sp>
        <p:nvSpPr>
          <p:cNvPr id="4" name="Text Placeholder 3">
            <a:extLst>
              <a:ext uri="{FF2B5EF4-FFF2-40B4-BE49-F238E27FC236}">
                <a16:creationId xmlns:a16="http://schemas.microsoft.com/office/drawing/2014/main" id="{7256262D-0AC5-8949-81EF-22E9F1657122}"/>
              </a:ext>
            </a:extLst>
          </p:cNvPr>
          <p:cNvSpPr>
            <a:spLocks noGrp="1"/>
          </p:cNvSpPr>
          <p:nvPr>
            <p:ph type="body" idx="2"/>
          </p:nvPr>
        </p:nvSpPr>
        <p:spPr>
          <a:xfrm>
            <a:off x="2865664" y="1510393"/>
            <a:ext cx="5037364" cy="2789724"/>
          </a:xfrm>
        </p:spPr>
        <p:txBody>
          <a:bodyPr/>
          <a:lstStyle/>
          <a:p>
            <a:pPr marL="101600" indent="0">
              <a:buNone/>
            </a:pPr>
            <a:r>
              <a:rPr lang="en-US" sz="1200" dirty="0"/>
              <a:t>The goal of this project is to match consumers with most appropriate products by exploring Altering Least Square + Temporal Dynamics. Matrix factorization methods characterize both items and users by vectors of factors inferred from item rating patterns. High correspondence between item and user factors leads to a recommendation. Matrix factorization generally has 3 parts:</a:t>
            </a:r>
          </a:p>
          <a:p>
            <a:pPr marL="101600" indent="0">
              <a:buNone/>
            </a:pPr>
            <a:endParaRPr lang="en-US" sz="1000" dirty="0"/>
          </a:p>
          <a:p>
            <a:r>
              <a:rPr lang="en-US" sz="1200" dirty="0"/>
              <a:t>factorization algorithm</a:t>
            </a:r>
          </a:p>
          <a:p>
            <a:r>
              <a:rPr lang="en-US" sz="1200" dirty="0"/>
              <a:t>regularization</a:t>
            </a:r>
          </a:p>
          <a:p>
            <a:r>
              <a:rPr lang="en-US" sz="1200" dirty="0"/>
              <a:t>postprocessing</a:t>
            </a:r>
          </a:p>
        </p:txBody>
      </p:sp>
      <p:sp>
        <p:nvSpPr>
          <p:cNvPr id="5" name="Slide Number Placeholder 4">
            <a:extLst>
              <a:ext uri="{FF2B5EF4-FFF2-40B4-BE49-F238E27FC236}">
                <a16:creationId xmlns:a16="http://schemas.microsoft.com/office/drawing/2014/main" id="{CD50E7CD-4BE7-4643-82FB-ADEDCF3DB3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16915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Processes</a:t>
            </a:r>
            <a:endParaRPr dirty="0"/>
          </a:p>
        </p:txBody>
      </p:sp>
      <p:sp>
        <p:nvSpPr>
          <p:cNvPr id="273" name="Google Shape;27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74" name="Google Shape;274;p30"/>
          <p:cNvGrpSpPr/>
          <p:nvPr/>
        </p:nvGrpSpPr>
        <p:grpSpPr>
          <a:xfrm>
            <a:off x="5004716" y="3365351"/>
            <a:ext cx="2469661" cy="1384500"/>
            <a:chOff x="6038025" y="2598925"/>
            <a:chExt cx="2469661" cy="1384500"/>
          </a:xfrm>
        </p:grpSpPr>
        <p:cxnSp>
          <p:nvCxnSpPr>
            <p:cNvPr id="275" name="Google Shape;275;p30"/>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76" name="Google Shape;276;p30"/>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r>
                <a:rPr lang="en-US" sz="1200" dirty="0">
                  <a:solidFill>
                    <a:schemeClr val="bg1"/>
                  </a:solidFill>
                </a:rPr>
                <a:t>Factorization Algorithm</a:t>
              </a:r>
            </a:p>
            <a:p>
              <a:pPr lvl="0"/>
              <a:endParaRPr sz="1200" dirty="0">
                <a:solidFill>
                  <a:schemeClr val="lt1"/>
                </a:solidFill>
                <a:latin typeface="Muli Regular"/>
                <a:ea typeface="Muli Regular"/>
                <a:cs typeface="Muli Regular"/>
                <a:sym typeface="Muli Regular"/>
              </a:endParaRPr>
            </a:p>
            <a:p>
              <a:pPr lvl="0">
                <a:spcAft>
                  <a:spcPts val="1600"/>
                </a:spcAft>
              </a:pPr>
              <a:r>
                <a:rPr lang="en-US" sz="800" dirty="0">
                  <a:solidFill>
                    <a:schemeClr val="bg1"/>
                  </a:solidFill>
                </a:rPr>
                <a:t>Decomposing the user-item interaction </a:t>
              </a:r>
              <a:r>
                <a:rPr lang="en-US" sz="800" b="1" dirty="0">
                  <a:solidFill>
                    <a:schemeClr val="bg1"/>
                  </a:solidFill>
                </a:rPr>
                <a:t>matrix</a:t>
              </a:r>
              <a:r>
                <a:rPr lang="en-US" sz="800" dirty="0">
                  <a:solidFill>
                    <a:schemeClr val="bg1"/>
                  </a:solidFill>
                </a:rPr>
                <a:t> into the product of two lower dimensionality rectangular </a:t>
              </a:r>
              <a:r>
                <a:rPr lang="en-US" sz="800" b="1" dirty="0">
                  <a:solidFill>
                    <a:schemeClr val="bg1"/>
                  </a:solidFill>
                </a:rPr>
                <a:t>matrices</a:t>
              </a:r>
              <a:r>
                <a:rPr lang="en-US" sz="800" dirty="0">
                  <a:solidFill>
                    <a:schemeClr val="bg1"/>
                  </a:solidFill>
                </a:rPr>
                <a:t>.</a:t>
              </a:r>
              <a:endParaRPr lang="en-US" sz="800" dirty="0">
                <a:solidFill>
                  <a:schemeClr val="bg1"/>
                </a:solidFill>
                <a:latin typeface="Muli Regular"/>
                <a:ea typeface="Muli Regular"/>
                <a:cs typeface="Muli Regular"/>
                <a:sym typeface="Muli Regular"/>
              </a:endParaRPr>
            </a:p>
          </p:txBody>
        </p:sp>
        <p:sp>
          <p:nvSpPr>
            <p:cNvPr id="277" name="Google Shape;277;p3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9" name="Google Shape;279;p30"/>
          <p:cNvGrpSpPr/>
          <p:nvPr/>
        </p:nvGrpSpPr>
        <p:grpSpPr>
          <a:xfrm>
            <a:off x="-88033" y="2526702"/>
            <a:ext cx="2994729" cy="1384500"/>
            <a:chOff x="636321" y="1844098"/>
            <a:chExt cx="2994729" cy="1384500"/>
          </a:xfrm>
        </p:grpSpPr>
        <p:sp>
          <p:nvSpPr>
            <p:cNvPr id="280" name="Google Shape;280;p30"/>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lvl="0" algn="r"/>
              <a:r>
                <a:rPr lang="en-US" sz="1200" dirty="0">
                  <a:solidFill>
                    <a:schemeClr val="bg1"/>
                  </a:solidFill>
                </a:rPr>
                <a:t>Regularization</a:t>
              </a:r>
            </a:p>
            <a:p>
              <a:pPr lvl="0" algn="r"/>
              <a:endParaRPr sz="1200" dirty="0">
                <a:solidFill>
                  <a:schemeClr val="lt1"/>
                </a:solidFill>
                <a:latin typeface="Muli Regular"/>
                <a:ea typeface="Muli Regular"/>
                <a:cs typeface="Muli Regular"/>
                <a:sym typeface="Muli Regular"/>
              </a:endParaRPr>
            </a:p>
            <a:p>
              <a:pPr lvl="0" algn="r">
                <a:spcAft>
                  <a:spcPts val="1600"/>
                </a:spcAft>
              </a:pPr>
              <a:r>
                <a:rPr lang="en-US" sz="900" dirty="0">
                  <a:solidFill>
                    <a:schemeClr val="bg1"/>
                  </a:solidFill>
                </a:rPr>
                <a:t>Designing recommender systems or general customer preference models</a:t>
              </a:r>
              <a:endParaRPr sz="900" dirty="0">
                <a:solidFill>
                  <a:schemeClr val="bg1"/>
                </a:solidFill>
                <a:sym typeface="Muli Regular"/>
              </a:endParaRPr>
            </a:p>
          </p:txBody>
        </p:sp>
        <p:cxnSp>
          <p:nvCxnSpPr>
            <p:cNvPr id="281" name="Google Shape;281;p30"/>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82" name="Google Shape;282;p30"/>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84" name="Google Shape;284;p30"/>
          <p:cNvGrpSpPr/>
          <p:nvPr/>
        </p:nvGrpSpPr>
        <p:grpSpPr>
          <a:xfrm>
            <a:off x="3833841" y="1814583"/>
            <a:ext cx="3599586" cy="1384500"/>
            <a:chOff x="4908100" y="889950"/>
            <a:chExt cx="3599586" cy="1384500"/>
          </a:xfrm>
        </p:grpSpPr>
        <p:cxnSp>
          <p:nvCxnSpPr>
            <p:cNvPr id="285" name="Google Shape;285;p30"/>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86" name="Google Shape;286;p30"/>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lvl="0"/>
              <a:r>
                <a:rPr lang="en-US" sz="1200" dirty="0">
                  <a:solidFill>
                    <a:schemeClr val="bg1"/>
                  </a:solidFill>
                </a:rPr>
                <a:t>Postprocessing</a:t>
              </a:r>
            </a:p>
            <a:p>
              <a:pPr marL="0" lvl="0" indent="0" algn="l" rtl="0">
                <a:spcBef>
                  <a:spcPts val="0"/>
                </a:spcBef>
                <a:spcAft>
                  <a:spcPts val="0"/>
                </a:spcAft>
                <a:buNone/>
              </a:pPr>
              <a:endParaRPr sz="1200" dirty="0">
                <a:solidFill>
                  <a:schemeClr val="lt1"/>
                </a:solidFill>
                <a:latin typeface="Muli Regular"/>
                <a:ea typeface="Muli Regular"/>
                <a:cs typeface="Muli Regular"/>
                <a:sym typeface="Muli Regular"/>
              </a:endParaRPr>
            </a:p>
            <a:p>
              <a:pPr>
                <a:spcAft>
                  <a:spcPts val="1600"/>
                </a:spcAft>
              </a:pPr>
              <a:r>
                <a:rPr lang="en-US" sz="800" dirty="0">
                  <a:solidFill>
                    <a:schemeClr val="bg1"/>
                  </a:solidFill>
                </a:rPr>
                <a:t>Generate the effectiveness of our new model and method to increase diversity while maintaining high rating quality</a:t>
              </a:r>
              <a:endParaRPr sz="800" dirty="0">
                <a:solidFill>
                  <a:schemeClr val="bg1"/>
                </a:solidFill>
                <a:sym typeface="Muli Regular"/>
              </a:endParaRPr>
            </a:p>
          </p:txBody>
        </p:sp>
        <p:sp>
          <p:nvSpPr>
            <p:cNvPr id="287" name="Google Shape;287;p30"/>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9" name="Google Shape;289;p30"/>
          <p:cNvGrpSpPr/>
          <p:nvPr/>
        </p:nvGrpSpPr>
        <p:grpSpPr>
          <a:xfrm>
            <a:off x="1891903" y="1877786"/>
            <a:ext cx="3242793" cy="3000324"/>
            <a:chOff x="2991269" y="1153325"/>
            <a:chExt cx="3514811" cy="3252003"/>
          </a:xfrm>
        </p:grpSpPr>
        <p:sp>
          <p:nvSpPr>
            <p:cNvPr id="290" name="Google Shape;290;p30"/>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91" name="Google Shape;291;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92" name="Google Shape;292;p30"/>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93" name="Google Shape;293;p30"/>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94" name="Google Shape;294;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95" name="Google Shape;295;p30"/>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96" name="Google Shape;296;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7" name="Google Shape;297;p30"/>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
        <p:nvSpPr>
          <p:cNvPr id="28" name="Text Placeholder 3">
            <a:extLst>
              <a:ext uri="{FF2B5EF4-FFF2-40B4-BE49-F238E27FC236}">
                <a16:creationId xmlns:a16="http://schemas.microsoft.com/office/drawing/2014/main" id="{B69F48D7-161E-0E4E-9188-AFF81D61DAEC}"/>
              </a:ext>
            </a:extLst>
          </p:cNvPr>
          <p:cNvSpPr txBox="1">
            <a:spLocks/>
          </p:cNvSpPr>
          <p:nvPr/>
        </p:nvSpPr>
        <p:spPr>
          <a:xfrm>
            <a:off x="3093659" y="486079"/>
            <a:ext cx="5661275" cy="12011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3050" indent="-171450">
              <a:buFont typeface="Arial" panose="020B0604020202020204" pitchFamily="34" charset="0"/>
              <a:buChar char="•"/>
            </a:pPr>
            <a:r>
              <a:rPr lang="en-US" sz="1050" dirty="0">
                <a:solidFill>
                  <a:schemeClr val="bg1"/>
                </a:solidFill>
              </a:rPr>
              <a:t>The goal of this project is to match consumers with most appropriate products by exploring Altering Least Square + Temporal Dynamics. </a:t>
            </a:r>
          </a:p>
          <a:p>
            <a:pPr marL="273050" indent="-171450">
              <a:buFont typeface="Arial" panose="020B0604020202020204" pitchFamily="34" charset="0"/>
              <a:buChar char="•"/>
            </a:pPr>
            <a:r>
              <a:rPr lang="en-US" sz="1050" dirty="0">
                <a:solidFill>
                  <a:schemeClr val="bg1"/>
                </a:solidFill>
              </a:rPr>
              <a:t>Matrix factorization methods characterize both items and users by vectors of factors inferred from item rating patterns. </a:t>
            </a:r>
          </a:p>
          <a:p>
            <a:pPr marL="273050" indent="-171450">
              <a:buFont typeface="Arial" panose="020B0604020202020204" pitchFamily="34" charset="0"/>
              <a:buChar char="•"/>
            </a:pPr>
            <a:r>
              <a:rPr lang="en-US" sz="1050" dirty="0">
                <a:solidFill>
                  <a:schemeClr val="bg1"/>
                </a:solidFill>
              </a:rPr>
              <a:t>High correspondence between item and user factors leads to a recommendation. </a:t>
            </a:r>
          </a:p>
          <a:p>
            <a:pPr marL="273050" indent="-171450">
              <a:buFont typeface="Arial" panose="020B0604020202020204" pitchFamily="34" charset="0"/>
              <a:buChar char="•"/>
            </a:pPr>
            <a:r>
              <a:rPr lang="en-US" sz="1050" dirty="0">
                <a:solidFill>
                  <a:schemeClr val="bg1"/>
                </a:solidFill>
              </a:rPr>
              <a:t>Matrix factorization generally has 3 parts: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4F9F-6567-2044-812C-024ADAA532FB}"/>
              </a:ext>
            </a:extLst>
          </p:cNvPr>
          <p:cNvSpPr>
            <a:spLocks noGrp="1"/>
          </p:cNvSpPr>
          <p:nvPr>
            <p:ph type="title"/>
          </p:nvPr>
        </p:nvSpPr>
        <p:spPr/>
        <p:txBody>
          <a:bodyPr/>
          <a:lstStyle/>
          <a:p>
            <a:pPr lvl="0"/>
            <a:r>
              <a:rPr lang="en-US" dirty="0"/>
              <a:t>Method Assignment</a:t>
            </a:r>
          </a:p>
        </p:txBody>
      </p:sp>
      <p:sp>
        <p:nvSpPr>
          <p:cNvPr id="5" name="Slide Number Placeholder 4">
            <a:extLst>
              <a:ext uri="{FF2B5EF4-FFF2-40B4-BE49-F238E27FC236}">
                <a16:creationId xmlns:a16="http://schemas.microsoft.com/office/drawing/2014/main" id="{0955A119-D76F-194D-B944-E28AFFD44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6" name="Diagram 5">
            <a:extLst>
              <a:ext uri="{FF2B5EF4-FFF2-40B4-BE49-F238E27FC236}">
                <a16:creationId xmlns:a16="http://schemas.microsoft.com/office/drawing/2014/main" id="{C5B081F0-FF7A-B543-BC8F-07D0EA47A761}"/>
              </a:ext>
            </a:extLst>
          </p:cNvPr>
          <p:cNvGraphicFramePr/>
          <p:nvPr>
            <p:extLst>
              <p:ext uri="{D42A27DB-BD31-4B8C-83A1-F6EECF244321}">
                <p14:modId xmlns:p14="http://schemas.microsoft.com/office/powerpoint/2010/main" val="1294942692"/>
              </p:ext>
            </p:extLst>
          </p:nvPr>
        </p:nvGraphicFramePr>
        <p:xfrm>
          <a:off x="2481942" y="1426732"/>
          <a:ext cx="4669087" cy="3077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Pentagon 6">
            <a:extLst>
              <a:ext uri="{FF2B5EF4-FFF2-40B4-BE49-F238E27FC236}">
                <a16:creationId xmlns:a16="http://schemas.microsoft.com/office/drawing/2014/main" id="{826233E4-9D7B-3F40-B429-7F22F9E509A1}"/>
              </a:ext>
            </a:extLst>
          </p:cNvPr>
          <p:cNvSpPr/>
          <p:nvPr/>
        </p:nvSpPr>
        <p:spPr>
          <a:xfrm>
            <a:off x="580550" y="1592036"/>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Algorithms (A3)</a:t>
            </a:r>
          </a:p>
        </p:txBody>
      </p:sp>
      <p:sp>
        <p:nvSpPr>
          <p:cNvPr id="8" name="Pentagon 7">
            <a:extLst>
              <a:ext uri="{FF2B5EF4-FFF2-40B4-BE49-F238E27FC236}">
                <a16:creationId xmlns:a16="http://schemas.microsoft.com/office/drawing/2014/main" id="{79BAF68C-3697-1F40-A2BF-06BD9FED5993}"/>
              </a:ext>
            </a:extLst>
          </p:cNvPr>
          <p:cNvSpPr/>
          <p:nvPr/>
        </p:nvSpPr>
        <p:spPr>
          <a:xfrm>
            <a:off x="580550" y="2651375"/>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Regularizations (R3)</a:t>
            </a:r>
          </a:p>
        </p:txBody>
      </p:sp>
      <p:sp>
        <p:nvSpPr>
          <p:cNvPr id="9" name="Pentagon 8">
            <a:extLst>
              <a:ext uri="{FF2B5EF4-FFF2-40B4-BE49-F238E27FC236}">
                <a16:creationId xmlns:a16="http://schemas.microsoft.com/office/drawing/2014/main" id="{6AC73A14-F5B6-DA48-BD93-DCCE8E64C032}"/>
              </a:ext>
            </a:extLst>
          </p:cNvPr>
          <p:cNvSpPr/>
          <p:nvPr/>
        </p:nvSpPr>
        <p:spPr>
          <a:xfrm>
            <a:off x="580549" y="3710714"/>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Postprocessing (P2 vs P3)</a:t>
            </a:r>
          </a:p>
        </p:txBody>
      </p:sp>
    </p:spTree>
    <p:extLst>
      <p:ext uri="{BB962C8B-B14F-4D97-AF65-F5344CB8AC3E}">
        <p14:creationId xmlns:p14="http://schemas.microsoft.com/office/powerpoint/2010/main" val="2504682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2488-159D-544C-A106-27A0D41715A8}"/>
              </a:ext>
            </a:extLst>
          </p:cNvPr>
          <p:cNvSpPr>
            <a:spLocks noGrp="1"/>
          </p:cNvSpPr>
          <p:nvPr>
            <p:ph type="title"/>
          </p:nvPr>
        </p:nvSpPr>
        <p:spPr/>
        <p:txBody>
          <a:bodyPr/>
          <a:lstStyle/>
          <a:p>
            <a:r>
              <a:rPr lang="en-US" b="0" dirty="0"/>
              <a:t>Matrix Factorization</a:t>
            </a:r>
            <a:endParaRPr lang="en-US" dirty="0"/>
          </a:p>
        </p:txBody>
      </p:sp>
      <p:sp>
        <p:nvSpPr>
          <p:cNvPr id="5" name="Slide Number Placeholder 4">
            <a:extLst>
              <a:ext uri="{FF2B5EF4-FFF2-40B4-BE49-F238E27FC236}">
                <a16:creationId xmlns:a16="http://schemas.microsoft.com/office/drawing/2014/main" id="{B1CF58CC-C8D2-984B-9090-71AEB8EB3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pSp>
        <p:nvGrpSpPr>
          <p:cNvPr id="9" name="Group 8">
            <a:extLst>
              <a:ext uri="{FF2B5EF4-FFF2-40B4-BE49-F238E27FC236}">
                <a16:creationId xmlns:a16="http://schemas.microsoft.com/office/drawing/2014/main" id="{045BCA48-2A2B-AE46-957C-1BD86DAAB621}"/>
              </a:ext>
            </a:extLst>
          </p:cNvPr>
          <p:cNvGrpSpPr/>
          <p:nvPr/>
        </p:nvGrpSpPr>
        <p:grpSpPr>
          <a:xfrm>
            <a:off x="1455461" y="2854489"/>
            <a:ext cx="4774964" cy="1732934"/>
            <a:chOff x="674702" y="1447060"/>
            <a:chExt cx="7217547" cy="2619398"/>
          </a:xfrm>
        </p:grpSpPr>
        <p:sp>
          <p:nvSpPr>
            <p:cNvPr id="8" name="TextBox 7">
              <a:extLst>
                <a:ext uri="{FF2B5EF4-FFF2-40B4-BE49-F238E27FC236}">
                  <a16:creationId xmlns:a16="http://schemas.microsoft.com/office/drawing/2014/main" id="{8EB21679-6E17-BC48-BE03-2E29488BB9A2}"/>
                </a:ext>
              </a:extLst>
            </p:cNvPr>
            <p:cNvSpPr txBox="1"/>
            <p:nvPr/>
          </p:nvSpPr>
          <p:spPr>
            <a:xfrm>
              <a:off x="674702" y="1447060"/>
              <a:ext cx="7217547" cy="2619398"/>
            </a:xfrm>
            <a:prstGeom prst="rect">
              <a:avLst/>
            </a:prstGeom>
            <a:solidFill>
              <a:srgbClr val="0096FF">
                <a:alpha val="34902"/>
              </a:srgbClr>
            </a:solidFill>
            <a:ln>
              <a:solidFill>
                <a:schemeClr val="bg1"/>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endParaRPr lang="en-US" dirty="0"/>
            </a:p>
          </p:txBody>
        </p:sp>
        <p:pic>
          <p:nvPicPr>
            <p:cNvPr id="6" name="Picture 5">
              <a:extLst>
                <a:ext uri="{FF2B5EF4-FFF2-40B4-BE49-F238E27FC236}">
                  <a16:creationId xmlns:a16="http://schemas.microsoft.com/office/drawing/2014/main" id="{B300E205-3880-3245-9206-851C48091F32}"/>
                </a:ext>
              </a:extLst>
            </p:cNvPr>
            <p:cNvPicPr>
              <a:picLocks noChangeAspect="1"/>
            </p:cNvPicPr>
            <p:nvPr/>
          </p:nvPicPr>
          <p:blipFill>
            <a:blip r:embed="rId2"/>
            <a:stretch>
              <a:fillRect/>
            </a:stretch>
          </p:blipFill>
          <p:spPr>
            <a:xfrm>
              <a:off x="907807" y="1660124"/>
              <a:ext cx="6611580" cy="2149369"/>
            </a:xfrm>
            <a:prstGeom prst="rect">
              <a:avLst/>
            </a:prstGeom>
          </p:spPr>
        </p:pic>
      </p:grpSp>
      <p:sp>
        <p:nvSpPr>
          <p:cNvPr id="10" name="Text Placeholder 2">
            <a:extLst>
              <a:ext uri="{FF2B5EF4-FFF2-40B4-BE49-F238E27FC236}">
                <a16:creationId xmlns:a16="http://schemas.microsoft.com/office/drawing/2014/main" id="{5ED265E9-06D8-AC44-859C-FCDF22A4B55E}"/>
              </a:ext>
            </a:extLst>
          </p:cNvPr>
          <p:cNvSpPr>
            <a:spLocks noGrp="1"/>
          </p:cNvSpPr>
          <p:nvPr>
            <p:ph type="body" idx="1"/>
          </p:nvPr>
        </p:nvSpPr>
        <p:spPr>
          <a:xfrm>
            <a:off x="907121" y="1497665"/>
            <a:ext cx="6310107" cy="1144669"/>
          </a:xfrm>
        </p:spPr>
        <p:txBody>
          <a:bodyPr/>
          <a:lstStyle/>
          <a:p>
            <a:r>
              <a:rPr lang="en-US" sz="1200" dirty="0"/>
              <a:t>Original matrix </a:t>
            </a:r>
            <a:r>
              <a:rPr lang="en-US" sz="1200" b="1" i="1" dirty="0"/>
              <a:t>R </a:t>
            </a:r>
            <a:r>
              <a:rPr lang="en-US" sz="1200" dirty="0"/>
              <a:t>of size </a:t>
            </a:r>
            <a:r>
              <a:rPr lang="en-US" sz="1200" i="1" dirty="0"/>
              <a:t>m x v </a:t>
            </a:r>
            <a:r>
              <a:rPr lang="en-US" sz="1200" dirty="0"/>
              <a:t>with our users, items</a:t>
            </a:r>
          </a:p>
          <a:p>
            <a:r>
              <a:rPr lang="en-US" sz="1200" dirty="0"/>
              <a:t>Convert into into</a:t>
            </a:r>
            <a:r>
              <a:rPr lang="zh-CN" altLang="en-US" sz="1200" dirty="0"/>
              <a:t>：</a:t>
            </a:r>
            <a:endParaRPr lang="en-US" altLang="zh-CN" sz="1200" dirty="0"/>
          </a:p>
          <a:p>
            <a:pPr lvl="1"/>
            <a:r>
              <a:rPr lang="en-US" sz="1200" dirty="0"/>
              <a:t>one matrix with users and hidden features of size </a:t>
            </a:r>
            <a:r>
              <a:rPr lang="en-US" sz="1200" i="1" dirty="0"/>
              <a:t>u x f</a:t>
            </a:r>
            <a:r>
              <a:rPr lang="en-US" sz="1200" dirty="0"/>
              <a:t> </a:t>
            </a:r>
          </a:p>
          <a:p>
            <a:pPr lvl="1"/>
            <a:r>
              <a:rPr lang="en-US" sz="1200" dirty="0"/>
              <a:t>one matrix with items and hidden features of size</a:t>
            </a:r>
            <a:r>
              <a:rPr lang="en-US" sz="1200" i="1" dirty="0"/>
              <a:t> f x</a:t>
            </a:r>
            <a:r>
              <a:rPr lang="zh-CN" altLang="en-US" sz="1200" i="1" dirty="0"/>
              <a:t> </a:t>
            </a:r>
            <a:r>
              <a:rPr lang="en-US" altLang="zh-CN" sz="1200" i="1" dirty="0"/>
              <a:t>v</a:t>
            </a:r>
            <a:endParaRPr lang="en-US" sz="1200" dirty="0"/>
          </a:p>
        </p:txBody>
      </p:sp>
    </p:spTree>
    <p:extLst>
      <p:ext uri="{BB962C8B-B14F-4D97-AF65-F5344CB8AC3E}">
        <p14:creationId xmlns:p14="http://schemas.microsoft.com/office/powerpoint/2010/main" val="51749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n-US" sz="2800" b="0" dirty="0"/>
              <a:t>Alternating Least Squares (ALS)</a:t>
            </a:r>
            <a:endParaRPr lang="en-US"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2" name="Picture 11">
            <a:extLst>
              <a:ext uri="{FF2B5EF4-FFF2-40B4-BE49-F238E27FC236}">
                <a16:creationId xmlns:a16="http://schemas.microsoft.com/office/drawing/2014/main" id="{CB88B4E7-C934-0D45-A052-428BB77B3871}"/>
              </a:ext>
            </a:extLst>
          </p:cNvPr>
          <p:cNvPicPr>
            <a:picLocks noChangeAspect="1"/>
          </p:cNvPicPr>
          <p:nvPr/>
        </p:nvPicPr>
        <p:blipFill>
          <a:blip r:embed="rId3">
            <a:alphaModFix/>
          </a:blip>
          <a:stretch>
            <a:fillRect/>
          </a:stretch>
        </p:blipFill>
        <p:spPr>
          <a:xfrm>
            <a:off x="4407455" y="4077107"/>
            <a:ext cx="4254851" cy="733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73;p14">
            <a:extLst>
              <a:ext uri="{FF2B5EF4-FFF2-40B4-BE49-F238E27FC236}">
                <a16:creationId xmlns:a16="http://schemas.microsoft.com/office/drawing/2014/main" id="{E943220B-0749-8245-A7D1-0644341DDA4A}"/>
              </a:ext>
            </a:extLst>
          </p:cNvPr>
          <p:cNvSpPr txBox="1">
            <a:spLocks/>
          </p:cNvSpPr>
          <p:nvPr/>
        </p:nvSpPr>
        <p:spPr>
          <a:xfrm>
            <a:off x="470425" y="1334955"/>
            <a:ext cx="6877432" cy="21980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r>
              <a:rPr lang="en-US" sz="1100" dirty="0"/>
              <a:t>Iterative optimization process where every iteration try to arrive closer and closer to a factorized representation of our original data.</a:t>
            </a:r>
          </a:p>
          <a:p>
            <a:r>
              <a:rPr lang="en-US" sz="1100" dirty="0"/>
              <a:t>By randomly assigning the values in U and V and using least squares iteratively we arrive at the best weights yield for R. </a:t>
            </a:r>
          </a:p>
          <a:p>
            <a:r>
              <a:rPr lang="en-US" sz="1100" dirty="0"/>
              <a:t>The least squares approach simply means fitting some line to the data, measuring the sum of squared distances from all points to the line and trying to get an optimal fit by minimizing this value.</a:t>
            </a:r>
          </a:p>
          <a:p>
            <a:r>
              <a:rPr lang="en-US" sz="1100" dirty="0"/>
              <a:t>With the alternating least squares approach we use the same idea but iteratively alternate between optimizing U and fixing V and vice versa. We do this for each iteration to arrive closer to R = U x V.</a:t>
            </a:r>
          </a:p>
        </p:txBody>
      </p:sp>
      <p:pic>
        <p:nvPicPr>
          <p:cNvPr id="8" name="Picture 7">
            <a:extLst>
              <a:ext uri="{FF2B5EF4-FFF2-40B4-BE49-F238E27FC236}">
                <a16:creationId xmlns:a16="http://schemas.microsoft.com/office/drawing/2014/main" id="{76402ADD-9B3E-2744-A599-4664D4BF8C49}"/>
              </a:ext>
            </a:extLst>
          </p:cNvPr>
          <p:cNvPicPr>
            <a:picLocks noChangeAspect="1"/>
          </p:cNvPicPr>
          <p:nvPr/>
        </p:nvPicPr>
        <p:blipFill>
          <a:blip r:embed="rId4">
            <a:alphaModFix amt="70000"/>
          </a:blip>
          <a:stretch>
            <a:fillRect/>
          </a:stretch>
        </p:blipFill>
        <p:spPr>
          <a:xfrm>
            <a:off x="7347856" y="141882"/>
            <a:ext cx="1624277" cy="1074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E9D1BE68-2D0A-5045-B832-733538FD6369}"/>
              </a:ext>
            </a:extLst>
          </p:cNvPr>
          <p:cNvSpPr txBox="1"/>
          <p:nvPr/>
        </p:nvSpPr>
        <p:spPr>
          <a:xfrm>
            <a:off x="580550" y="3533015"/>
            <a:ext cx="6368143" cy="1277273"/>
          </a:xfrm>
          <a:prstGeom prst="rect">
            <a:avLst/>
          </a:prstGeom>
          <a:noFill/>
        </p:spPr>
        <p:txBody>
          <a:bodyPr wrap="square" rtlCol="0">
            <a:spAutoFit/>
          </a:bodyPr>
          <a:lstStyle/>
          <a:p>
            <a:r>
              <a:rPr lang="en-US" sz="700" b="1" dirty="0">
                <a:solidFill>
                  <a:schemeClr val="lt1"/>
                </a:solidFill>
                <a:latin typeface="Muli Regular"/>
                <a:sym typeface="Muli Regular"/>
              </a:rPr>
              <a:t>Step 1: </a:t>
            </a:r>
          </a:p>
          <a:p>
            <a:r>
              <a:rPr lang="en-US" sz="700" dirty="0">
                <a:solidFill>
                  <a:schemeClr val="lt1"/>
                </a:solidFill>
                <a:latin typeface="Muli Regular"/>
                <a:sym typeface="Muli Regular"/>
              </a:rPr>
              <a:t>Initialize matrix M by assigning the average rating for that movie as the first row, and small random numbers for the remaining entries.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2: </a:t>
            </a:r>
          </a:p>
          <a:p>
            <a:r>
              <a:rPr lang="en-US" sz="700" dirty="0">
                <a:solidFill>
                  <a:schemeClr val="lt1"/>
                </a:solidFill>
                <a:latin typeface="Muli Regular"/>
                <a:sym typeface="Muli Regular"/>
              </a:rPr>
              <a:t>Fix M, Solve U by minimizing the objective function (the sum of squared errors);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3: </a:t>
            </a:r>
          </a:p>
          <a:p>
            <a:r>
              <a:rPr lang="en-US" sz="700" dirty="0">
                <a:solidFill>
                  <a:schemeClr val="lt1"/>
                </a:solidFill>
                <a:latin typeface="Muli Regular"/>
                <a:sym typeface="Muli Regular"/>
              </a:rPr>
              <a:t>Fix U, solve V by minimizing the objective function similarly;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4: </a:t>
            </a:r>
          </a:p>
          <a:p>
            <a:r>
              <a:rPr lang="en-US" sz="700" dirty="0">
                <a:solidFill>
                  <a:schemeClr val="lt1"/>
                </a:solidFill>
                <a:latin typeface="Muli Regular"/>
                <a:sym typeface="Muli Regular"/>
              </a:rPr>
              <a:t>Repeat Steps 2 and 3 until a stopping criterion is satisfied.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n-US" sz="2800" b="0" dirty="0"/>
              <a:t>Our Approaches</a:t>
            </a:r>
            <a:endParaRPr lang="en-US"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5" name="Google Shape;73;p14">
            <a:extLst>
              <a:ext uri="{FF2B5EF4-FFF2-40B4-BE49-F238E27FC236}">
                <a16:creationId xmlns:a16="http://schemas.microsoft.com/office/drawing/2014/main" id="{E943220B-0749-8245-A7D1-0644341DDA4A}"/>
              </a:ext>
            </a:extLst>
          </p:cNvPr>
          <p:cNvSpPr txBox="1">
            <a:spLocks/>
          </p:cNvSpPr>
          <p:nvPr/>
        </p:nvSpPr>
        <p:spPr>
          <a:xfrm>
            <a:off x="470424" y="1334955"/>
            <a:ext cx="4411819" cy="8040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r>
              <a:rPr lang="en-US" sz="1200" dirty="0"/>
              <a:t>ALS with Weighted-</a:t>
            </a:r>
            <a:r>
              <a:rPr lang="el-GR" sz="1200" dirty="0"/>
              <a:t>λ-</a:t>
            </a:r>
            <a:r>
              <a:rPr lang="en-US" sz="1200" dirty="0"/>
              <a:t>Regularization</a:t>
            </a:r>
          </a:p>
          <a:p>
            <a:r>
              <a:rPr lang="en-US" sz="1200" dirty="0"/>
              <a:t>Parallel ALS with Weighted-</a:t>
            </a:r>
            <a:r>
              <a:rPr lang="el-GR" sz="1200" dirty="0"/>
              <a:t>λ-</a:t>
            </a:r>
            <a:r>
              <a:rPr lang="en-US" sz="1200" dirty="0"/>
              <a:t>Regularization</a:t>
            </a:r>
          </a:p>
        </p:txBody>
      </p:sp>
      <p:pic>
        <p:nvPicPr>
          <p:cNvPr id="9" name="Picture 8">
            <a:extLst>
              <a:ext uri="{FF2B5EF4-FFF2-40B4-BE49-F238E27FC236}">
                <a16:creationId xmlns:a16="http://schemas.microsoft.com/office/drawing/2014/main" id="{8C031149-7A04-5247-A2B6-51F69D999656}"/>
              </a:ext>
            </a:extLst>
          </p:cNvPr>
          <p:cNvPicPr>
            <a:picLocks noChangeAspect="1"/>
          </p:cNvPicPr>
          <p:nvPr/>
        </p:nvPicPr>
        <p:blipFill>
          <a:blip r:embed="rId3">
            <a:alphaModFix/>
          </a:blip>
          <a:stretch>
            <a:fillRect/>
          </a:stretch>
        </p:blipFill>
        <p:spPr>
          <a:xfrm>
            <a:off x="4562578" y="498743"/>
            <a:ext cx="4064744" cy="700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ECF3C83C-EC96-4043-8A1E-7FDE8F83516E}"/>
              </a:ext>
            </a:extLst>
          </p:cNvPr>
          <p:cNvSpPr txBox="1"/>
          <p:nvPr/>
        </p:nvSpPr>
        <p:spPr>
          <a:xfrm>
            <a:off x="470424" y="3861709"/>
            <a:ext cx="5731329" cy="646331"/>
          </a:xfrm>
          <a:prstGeom prst="rect">
            <a:avLst/>
          </a:prstGeom>
          <a:noFill/>
        </p:spPr>
        <p:txBody>
          <a:bodyPr wrap="square" rtlCol="0">
            <a:spAutoFit/>
          </a:bodyPr>
          <a:lstStyle/>
          <a:p>
            <a:r>
              <a:rPr lang="en-US" sz="1200" b="1" dirty="0">
                <a:solidFill>
                  <a:schemeClr val="lt1"/>
                </a:solidFill>
                <a:latin typeface="Muli Regular"/>
              </a:rPr>
              <a:t>Parameters:</a:t>
            </a:r>
          </a:p>
          <a:p>
            <a:r>
              <a:rPr lang="en-US" sz="1200" dirty="0" err="1">
                <a:solidFill>
                  <a:schemeClr val="lt1"/>
                </a:solidFill>
                <a:latin typeface="Muli Regular"/>
                <a:sym typeface="Muli Regular"/>
              </a:rPr>
              <a:t>nui</a:t>
            </a:r>
            <a:r>
              <a:rPr lang="en-US" sz="1200" dirty="0">
                <a:solidFill>
                  <a:schemeClr val="lt1"/>
                </a:solidFill>
                <a:latin typeface="Muli Regular"/>
                <a:sym typeface="Muli Regular"/>
              </a:rPr>
              <a:t> and </a:t>
            </a:r>
            <a:r>
              <a:rPr lang="en-US" sz="1200" dirty="0" err="1">
                <a:solidFill>
                  <a:schemeClr val="lt1"/>
                </a:solidFill>
                <a:latin typeface="Muli Regular"/>
                <a:sym typeface="Muli Regular"/>
              </a:rPr>
              <a:t>nvj</a:t>
            </a:r>
            <a:r>
              <a:rPr lang="en-US" sz="1200" dirty="0">
                <a:solidFill>
                  <a:schemeClr val="lt1"/>
                </a:solidFill>
                <a:latin typeface="Muli Regular"/>
                <a:sym typeface="Muli Regular"/>
              </a:rPr>
              <a:t>: the number of ratings of user </a:t>
            </a:r>
            <a:r>
              <a:rPr lang="en-US" sz="1200" dirty="0" err="1">
                <a:solidFill>
                  <a:schemeClr val="lt1"/>
                </a:solidFill>
                <a:latin typeface="Muli Regular"/>
                <a:sym typeface="Muli Regular"/>
              </a:rPr>
              <a:t>i</a:t>
            </a:r>
            <a:r>
              <a:rPr lang="en-US" sz="1200" dirty="0">
                <a:solidFill>
                  <a:schemeClr val="lt1"/>
                </a:solidFill>
                <a:latin typeface="Muli Regular"/>
                <a:sym typeface="Muli Regular"/>
              </a:rPr>
              <a:t> and movie j respectively</a:t>
            </a:r>
          </a:p>
          <a:p>
            <a:r>
              <a:rPr lang="en-US" sz="1200" dirty="0">
                <a:solidFill>
                  <a:schemeClr val="lt1"/>
                </a:solidFill>
                <a:latin typeface="Muli Regular"/>
              </a:rPr>
              <a:t>Ii denote the set of movies j that user </a:t>
            </a:r>
            <a:r>
              <a:rPr lang="en-US" sz="1200" dirty="0" err="1">
                <a:solidFill>
                  <a:schemeClr val="lt1"/>
                </a:solidFill>
                <a:latin typeface="Muli Regular"/>
              </a:rPr>
              <a:t>i</a:t>
            </a:r>
            <a:r>
              <a:rPr lang="en-US" sz="1200" dirty="0">
                <a:solidFill>
                  <a:schemeClr val="lt1"/>
                </a:solidFill>
                <a:latin typeface="Muli Regular"/>
              </a:rPr>
              <a:t> rated, then </a:t>
            </a:r>
            <a:r>
              <a:rPr lang="en-US" sz="1200" dirty="0" err="1">
                <a:solidFill>
                  <a:schemeClr val="lt1"/>
                </a:solidFill>
                <a:latin typeface="Muli Regular"/>
              </a:rPr>
              <a:t>nui</a:t>
            </a:r>
            <a:r>
              <a:rPr lang="en-US" sz="1200" dirty="0">
                <a:solidFill>
                  <a:schemeClr val="lt1"/>
                </a:solidFill>
                <a:latin typeface="Muli Regular"/>
              </a:rPr>
              <a:t> is the cardinality of Ii</a:t>
            </a:r>
            <a:endParaRPr lang="en-US" sz="1200" dirty="0">
              <a:solidFill>
                <a:schemeClr val="lt1"/>
              </a:solidFill>
              <a:latin typeface="Muli Regular"/>
              <a:sym typeface="Muli Regular"/>
            </a:endParaRPr>
          </a:p>
        </p:txBody>
      </p:sp>
    </p:spTree>
    <p:extLst>
      <p:ext uri="{BB962C8B-B14F-4D97-AF65-F5344CB8AC3E}">
        <p14:creationId xmlns:p14="http://schemas.microsoft.com/office/powerpoint/2010/main" val="3918413156"/>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1659</TotalTime>
  <Words>759</Words>
  <Application>Microsoft Macintosh PowerPoint</Application>
  <PresentationFormat>On-screen Show (16:9)</PresentationFormat>
  <Paragraphs>169</Paragraphs>
  <Slides>17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Lexend Deca</vt:lpstr>
      <vt:lpstr>Times New Roman</vt:lpstr>
      <vt:lpstr>Muli</vt:lpstr>
      <vt:lpstr>微软雅黑</vt:lpstr>
      <vt:lpstr>Muli Regular</vt:lpstr>
      <vt:lpstr>Arial</vt:lpstr>
      <vt:lpstr>Aliena template</vt:lpstr>
      <vt:lpstr>Collaborative      Filtering Algorithms</vt:lpstr>
      <vt:lpstr>Contents</vt:lpstr>
      <vt:lpstr>Collaborative Filtering</vt:lpstr>
      <vt:lpstr>Datasets &amp; Objective</vt:lpstr>
      <vt:lpstr>Processes</vt:lpstr>
      <vt:lpstr>Method Assignment</vt:lpstr>
      <vt:lpstr>Matrix Factorization</vt:lpstr>
      <vt:lpstr>Alternating Least Squares (ALS)</vt:lpstr>
      <vt:lpstr>Our Approaches</vt:lpstr>
      <vt:lpstr>Temporal Dynamics</vt:lpstr>
      <vt:lpstr>Postprocessing</vt:lpstr>
      <vt:lpstr>Postprocessing -  K-Nearest Neighbors (KNN)</vt:lpstr>
      <vt:lpstr>Stats Page for KNN</vt:lpstr>
      <vt:lpstr>Kernel Ridge Regression</vt:lpstr>
      <vt:lpstr>Stats Page for Kernel Ridge Regression</vt:lpstr>
      <vt:lpstr>Stats Page - Option </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 Algorithms</dc:title>
  <cp:lastModifiedBy>Tom Dai</cp:lastModifiedBy>
  <cp:revision>24</cp:revision>
  <dcterms:modified xsi:type="dcterms:W3CDTF">2019-11-19T04:41:08Z</dcterms:modified>
</cp:coreProperties>
</file>